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84" r:id="rId1"/>
  </p:sldMasterIdLst>
  <p:notesMasterIdLst>
    <p:notesMasterId r:id="rId25"/>
  </p:notesMasterIdLst>
  <p:sldIdLst>
    <p:sldId id="256" r:id="rId2"/>
    <p:sldId id="302" r:id="rId3"/>
    <p:sldId id="280" r:id="rId4"/>
    <p:sldId id="277" r:id="rId5"/>
    <p:sldId id="312" r:id="rId6"/>
    <p:sldId id="289" r:id="rId7"/>
    <p:sldId id="328" r:id="rId8"/>
    <p:sldId id="274" r:id="rId9"/>
    <p:sldId id="326" r:id="rId10"/>
    <p:sldId id="317" r:id="rId11"/>
    <p:sldId id="324" r:id="rId12"/>
    <p:sldId id="281" r:id="rId13"/>
    <p:sldId id="279" r:id="rId14"/>
    <p:sldId id="319" r:id="rId15"/>
    <p:sldId id="307" r:id="rId16"/>
    <p:sldId id="323" r:id="rId17"/>
    <p:sldId id="282" r:id="rId18"/>
    <p:sldId id="320" r:id="rId19"/>
    <p:sldId id="308" r:id="rId20"/>
    <p:sldId id="309" r:id="rId21"/>
    <p:sldId id="306" r:id="rId22"/>
    <p:sldId id="318" r:id="rId23"/>
    <p:sldId id="311"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1E1F"/>
    <a:srgbClr val="ED411D"/>
    <a:srgbClr val="2379B5"/>
    <a:srgbClr val="F5E4D0"/>
    <a:srgbClr val="1C9900"/>
    <a:srgbClr val="0070C0"/>
    <a:srgbClr val="3365FF"/>
    <a:srgbClr val="00ACEA"/>
    <a:srgbClr val="A5A5A5"/>
    <a:srgbClr val="19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7"/>
    <p:restoredTop sz="52709"/>
  </p:normalViewPr>
  <p:slideViewPr>
    <p:cSldViewPr snapToGrid="0" snapToObjects="1">
      <p:cViewPr>
        <p:scale>
          <a:sx n="77" d="100"/>
          <a:sy n="77" d="100"/>
        </p:scale>
        <p:origin x="1744" y="208"/>
      </p:cViewPr>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0.0</c:v>
                </c:pt>
                <c:pt idx="2">
                  <c:v>1.15999984741</c:v>
                </c:pt>
                <c:pt idx="3">
                  <c:v>1.89999985695</c:v>
                </c:pt>
                <c:pt idx="4">
                  <c:v>3.339999914169998</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75.0</c:v>
                </c:pt>
                <c:pt idx="103">
                  <c:v>75.8999998569</c:v>
                </c:pt>
                <c:pt idx="104">
                  <c:v>76.7099997997</c:v>
                </c:pt>
                <c:pt idx="105">
                  <c:v>77.7299997807</c:v>
                </c:pt>
                <c:pt idx="106">
                  <c:v>78.6899998187989</c:v>
                </c:pt>
                <c:pt idx="107">
                  <c:v>79.8099999428</c:v>
                </c:pt>
                <c:pt idx="108">
                  <c:v>80.7899999619</c:v>
                </c:pt>
                <c:pt idx="109">
                  <c:v>81.6899998187989</c:v>
                </c:pt>
                <c:pt idx="110">
                  <c:v>82.5799999237</c:v>
                </c:pt>
                <c:pt idx="111">
                  <c:v>83.4299998283</c:v>
                </c:pt>
                <c:pt idx="112">
                  <c:v>84.3999998569</c:v>
                </c:pt>
                <c:pt idx="113">
                  <c:v>85.3399999142</c:v>
                </c:pt>
                <c:pt idx="114">
                  <c:v>86.5</c:v>
                </c:pt>
                <c:pt idx="115">
                  <c:v>87.61999988559998</c:v>
                </c:pt>
                <c:pt idx="116">
                  <c:v>88.9099998474</c:v>
                </c:pt>
                <c:pt idx="117">
                  <c:v>89.7599999905</c:v>
                </c:pt>
                <c:pt idx="118">
                  <c:v>90.8299999237</c:v>
                </c:pt>
                <c:pt idx="119">
                  <c:v>92.2699999809</c:v>
                </c:pt>
                <c:pt idx="120">
                  <c:v>93.1699998378992</c:v>
                </c:pt>
                <c:pt idx="121">
                  <c:v>94.2799999714</c:v>
                </c:pt>
                <c:pt idx="122">
                  <c:v>95.37999987599945</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168.7199997899999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198.2199997899999</c:v>
                </c:pt>
                <c:pt idx="201">
                  <c:v>199.329999924</c:v>
                </c:pt>
                <c:pt idx="202">
                  <c:v>200.089999914</c:v>
                </c:pt>
                <c:pt idx="203">
                  <c:v>201.679999828</c:v>
                </c:pt>
                <c:pt idx="204">
                  <c:v>203.7199997899999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256.7399997709986</c:v>
                </c:pt>
                <c:pt idx="227">
                  <c:v>257.869999886</c:v>
                </c:pt>
                <c:pt idx="228">
                  <c:v>258.859999895</c:v>
                </c:pt>
                <c:pt idx="229">
                  <c:v>259.7299997809992</c:v>
                </c:pt>
                <c:pt idx="230">
                  <c:v>260.829999924</c:v>
                </c:pt>
                <c:pt idx="231">
                  <c:v>261.859999895</c:v>
                </c:pt>
                <c:pt idx="232">
                  <c:v>262.5999999049992</c:v>
                </c:pt>
                <c:pt idx="233">
                  <c:v>263.5399999619966</c:v>
                </c:pt>
                <c:pt idx="234">
                  <c:v>264.5399999619966</c:v>
                </c:pt>
                <c:pt idx="235">
                  <c:v>266.389999866</c:v>
                </c:pt>
                <c:pt idx="236">
                  <c:v>268.549999952</c:v>
                </c:pt>
                <c:pt idx="237">
                  <c:v>273.2999999519952</c:v>
                </c:pt>
                <c:pt idx="238">
                  <c:v>275.549999952</c:v>
                </c:pt>
                <c:pt idx="239">
                  <c:v>276.9799997809992</c:v>
                </c:pt>
                <c:pt idx="240">
                  <c:v>278.109999895</c:v>
                </c:pt>
                <c:pt idx="241">
                  <c:v>279.329999924</c:v>
                </c:pt>
                <c:pt idx="242">
                  <c:v>280.5999999049992</c:v>
                </c:pt>
                <c:pt idx="243">
                  <c:v>281.939999819</c:v>
                </c:pt>
                <c:pt idx="244">
                  <c:v>283.119999886</c:v>
                </c:pt>
                <c:pt idx="245">
                  <c:v>284.7999999519952</c:v>
                </c:pt>
                <c:pt idx="246">
                  <c:v>286.189999819</c:v>
                </c:pt>
                <c:pt idx="247">
                  <c:v>287.389999866</c:v>
                </c:pt>
                <c:pt idx="248">
                  <c:v>288.439999819</c:v>
                </c:pt>
                <c:pt idx="249">
                  <c:v>289.369999886</c:v>
                </c:pt>
                <c:pt idx="250">
                  <c:v>290.199999809</c:v>
                </c:pt>
                <c:pt idx="251">
                  <c:v>291.21999979</c:v>
                </c:pt>
                <c:pt idx="252">
                  <c:v>291.9799997809992</c:v>
                </c:pt>
                <c:pt idx="253">
                  <c:v>292.71999979</c:v>
                </c:pt>
                <c:pt idx="254">
                  <c:v>293.079999924</c:v>
                </c:pt>
                <c:pt idx="255">
                  <c:v>294.4299998279996</c:v>
                </c:pt>
                <c:pt idx="256">
                  <c:v>295.319999933</c:v>
                </c:pt>
                <c:pt idx="257">
                  <c:v>296.069999933</c:v>
                </c:pt>
                <c:pt idx="258">
                  <c:v>296.46999979</c:v>
                </c:pt>
                <c:pt idx="259">
                  <c:v>296.7899999619966</c:v>
                </c:pt>
                <c:pt idx="260">
                  <c:v>297.2999999519952</c:v>
                </c:pt>
                <c:pt idx="261">
                  <c:v>299.4899997709986</c:v>
                </c:pt>
                <c:pt idx="262">
                  <c:v>300.4299998279996</c:v>
                </c:pt>
                <c:pt idx="263">
                  <c:v>301.0</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2.335782524269998</c:v>
                </c:pt>
                <c:pt idx="9">
                  <c:v>2.33369879518</c:v>
                </c:pt>
                <c:pt idx="10">
                  <c:v>2.28492762186</c:v>
                </c:pt>
                <c:pt idx="11">
                  <c:v>2.75121454545</c:v>
                </c:pt>
                <c:pt idx="12">
                  <c:v>2.63898494624</c:v>
                </c:pt>
                <c:pt idx="13">
                  <c:v>2.491605095539997</c:v>
                </c:pt>
                <c:pt idx="14">
                  <c:v>2.591254113349998</c:v>
                </c:pt>
                <c:pt idx="15">
                  <c:v>2.70812765957</c:v>
                </c:pt>
                <c:pt idx="16">
                  <c:v>3.06232098765</c:v>
                </c:pt>
                <c:pt idx="17">
                  <c:v>2.96463073852</c:v>
                </c:pt>
                <c:pt idx="18">
                  <c:v>2.79222033898</c:v>
                </c:pt>
                <c:pt idx="19">
                  <c:v>2.7239772296</c:v>
                </c:pt>
                <c:pt idx="20">
                  <c:v>2.7070848329</c:v>
                </c:pt>
                <c:pt idx="21">
                  <c:v>2.657872909699999</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2.081959623149999</c:v>
                </c:pt>
                <c:pt idx="76">
                  <c:v>1.64653754081</c:v>
                </c:pt>
                <c:pt idx="77">
                  <c:v>1.80725773196</c:v>
                </c:pt>
                <c:pt idx="78">
                  <c:v>2.05075753604</c:v>
                </c:pt>
                <c:pt idx="79">
                  <c:v>2.2112574103</c:v>
                </c:pt>
                <c:pt idx="80">
                  <c:v>2.375402799379997</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2.014684133919999</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1925776864"/>
        <c:axId val="-2059728384"/>
      </c:scatterChart>
      <c:valAx>
        <c:axId val="1925776864"/>
        <c:scaling>
          <c:orientation val="minMax"/>
          <c:max val="300.0"/>
          <c:min val="0.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2059728384"/>
        <c:crosses val="autoZero"/>
        <c:crossBetween val="midCat"/>
      </c:valAx>
      <c:valAx>
        <c:axId val="-2059728384"/>
        <c:scaling>
          <c:orientation val="minMax"/>
          <c:max val="3.5"/>
          <c:min val="0.0"/>
        </c:scaling>
        <c:delete val="0"/>
        <c:axPos val="l"/>
        <c:title>
          <c:tx>
            <c:rich>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925776864"/>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E27E-D0E0-754F-89D9-7E996A41275D}" type="datetimeFigureOut">
              <a:rPr lang="en-US" smtClean="0"/>
              <a:t>8/22/17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D69D-E82F-E54F-B8DC-D196FC61EE80}" type="slidenum">
              <a:rPr lang="en-US" smtClean="0"/>
              <a:t>‹#›</a:t>
            </a:fld>
            <a:endParaRPr lang="en-US"/>
          </a:p>
        </p:txBody>
      </p:sp>
    </p:spTree>
    <p:extLst>
      <p:ext uri="{BB962C8B-B14F-4D97-AF65-F5344CB8AC3E}">
        <p14:creationId xmlns:p14="http://schemas.microsoft.com/office/powerpoint/2010/main" val="5325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I’m going to talk about neural adaptive video streaming with </a:t>
            </a:r>
            <a:r>
              <a:rPr lang="en-US" baseline="0" dirty="0" err="1" smtClean="0"/>
              <a:t>Pensieve</a:t>
            </a:r>
            <a:r>
              <a:rPr lang="en-US" baseline="0" dirty="0" smtClean="0"/>
              <a:t>. This is a joint work with Ravi and Mohammad from MIT.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0</a:t>
            </a:fld>
            <a:endParaRPr lang="en-US"/>
          </a:p>
        </p:txBody>
      </p:sp>
    </p:spTree>
    <p:extLst>
      <p:ext uri="{BB962C8B-B14F-4D97-AF65-F5344CB8AC3E}">
        <p14:creationId xmlns:p14="http://schemas.microsoft.com/office/powerpoint/2010/main" val="200397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how do we train the neural network? Or in other words, how do we improve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key idea is you run the system, you collect experience data, which is the trajectory of state, action and reward: what state did I visited, what action did I take and what reward did I receive.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train, we basically use gradient descent to move the neural network parameters in a direction that can increase the reward.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Remember, the goal is to maximize total reward, we can take the gradient of the total reward and move the neural net parameter in the direction of the gradient. </a:t>
            </a:r>
          </a:p>
          <a:p>
            <a:endParaRPr lang="en-US" baseline="0" dirty="0" smtClean="0"/>
          </a:p>
          <a:p>
            <a:r>
              <a:rPr lang="en-US" baseline="0" dirty="0" smtClean="0"/>
              <a:t>[click] In practice, the gradient of total reward can be estimated empirically from the experience data.</a:t>
            </a:r>
          </a:p>
          <a:p>
            <a:endParaRPr lang="en-US" baseline="0" dirty="0" smtClean="0"/>
          </a:p>
          <a:p>
            <a:r>
              <a:rPr lang="en-US" baseline="0" dirty="0" smtClean="0"/>
              <a:t>The details of this math and the specific algorithm is in the paper, but the key take away is that we train the neural network essentially through a guided process of trial and error, exploring different actions and learning what actions provide better reward.</a:t>
            </a:r>
          </a:p>
        </p:txBody>
      </p:sp>
      <p:sp>
        <p:nvSpPr>
          <p:cNvPr id="4" name="Slide Number Placeholder 3"/>
          <p:cNvSpPr>
            <a:spLocks noGrp="1"/>
          </p:cNvSpPr>
          <p:nvPr>
            <p:ph type="sldNum" sz="quarter" idx="10"/>
          </p:nvPr>
        </p:nvSpPr>
        <p:spPr/>
        <p:txBody>
          <a:bodyPr/>
          <a:lstStyle/>
          <a:p>
            <a:fld id="{E958D69D-E82F-E54F-B8DC-D196FC61EE80}" type="slidenum">
              <a:rPr lang="en-US" smtClean="0"/>
              <a:t>9</a:t>
            </a:fld>
            <a:endParaRPr lang="en-US"/>
          </a:p>
        </p:txBody>
      </p:sp>
    </p:spTree>
    <p:extLst>
      <p:ext uri="{BB962C8B-B14F-4D97-AF65-F5344CB8AC3E}">
        <p14:creationId xmlns:p14="http://schemas.microsoft.com/office/powerpoint/2010/main" val="170286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a:t>
            </a:r>
            <a:r>
              <a:rPr lang="en-US" sz="1200" kern="1200" baseline="0" dirty="0" smtClean="0">
                <a:solidFill>
                  <a:schemeClr val="tx1"/>
                </a:solidFill>
                <a:effectLst/>
                <a:latin typeface="+mn-lt"/>
                <a:ea typeface="+mn-ea"/>
                <a:cs typeface="+mn-cs"/>
              </a:rPr>
              <a:t>having to explicitly model how </a:t>
            </a:r>
            <a:r>
              <a:rPr lang="en-US" sz="1200" kern="1200" baseline="0" dirty="0" smtClean="0">
                <a:solidFill>
                  <a:schemeClr val="tx1"/>
                </a:solidFill>
                <a:effectLst/>
                <a:latin typeface="+mn-lt"/>
                <a:ea typeface="+mn-ea"/>
                <a:cs typeface="+mn-cs"/>
              </a:rPr>
              <a:t>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10</a:t>
            </a:fld>
            <a:endParaRPr lang="en-US"/>
          </a:p>
        </p:txBody>
      </p:sp>
    </p:spTree>
    <p:extLst>
      <p:ext uri="{BB962C8B-B14F-4D97-AF65-F5344CB8AC3E}">
        <p14:creationId xmlns:p14="http://schemas.microsoft.com/office/powerpoint/2010/main" val="160966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in our actual implementation, we built a parallel training system to speed up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first collect large corpus of network traces from various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these traces, we have multiple workers that simulate the video streaming session over randomly sampled network traces.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parallel workers collect experience in the form of [state, action, reward] and communicate with a master.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master will compute the gradient using the method I described, and periodically update the neural net parameters, and send them back to the 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training will continue for roughly 10,000 video streaming sessions, until the bitrate adaptation policy converges.</a:t>
            </a:r>
          </a:p>
        </p:txBody>
      </p:sp>
      <p:sp>
        <p:nvSpPr>
          <p:cNvPr id="4" name="Slide Number Placeholder 3"/>
          <p:cNvSpPr>
            <a:spLocks noGrp="1"/>
          </p:cNvSpPr>
          <p:nvPr>
            <p:ph type="sldNum" sz="quarter" idx="10"/>
          </p:nvPr>
        </p:nvSpPr>
        <p:spPr/>
        <p:txBody>
          <a:bodyPr/>
          <a:lstStyle/>
          <a:p>
            <a:fld id="{E958D69D-E82F-E54F-B8DC-D196FC61EE80}" type="slidenum">
              <a:rPr lang="en-US" smtClean="0"/>
              <a:t>11</a:t>
            </a:fld>
            <a:endParaRPr lang="en-US"/>
          </a:p>
        </p:txBody>
      </p:sp>
    </p:spTree>
    <p:extLst>
      <p:ext uri="{BB962C8B-B14F-4D97-AF65-F5344CB8AC3E}">
        <p14:creationId xmlns:p14="http://schemas.microsoft.com/office/powerpoint/2010/main" val="56605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Now let me show you a quick demo of </a:t>
            </a:r>
            <a:r>
              <a:rPr lang="en-US" baseline="0" dirty="0" err="1" smtClean="0"/>
              <a:t>Pensieve</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is shown on the top and the state-of-the-art comparing scheme </a:t>
            </a:r>
            <a:r>
              <a:rPr lang="en-US" baseline="0" dirty="0" err="1" smtClean="0"/>
              <a:t>robustMPC</a:t>
            </a:r>
            <a:r>
              <a:rPr lang="en-US" baseline="0" dirty="0" smtClean="0"/>
              <a:t> is shown on the bottom.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p>
          <a:p>
            <a:endParaRPr lang="en-US" baseline="0" dirty="0" smtClean="0"/>
          </a:p>
          <a:p>
            <a:r>
              <a:rPr lang="en-US" baseline="0" dirty="0" smtClean="0"/>
              <a:t>The buffer occupancy of the two schemes are also plotted.</a:t>
            </a:r>
          </a:p>
          <a:p>
            <a:endParaRPr lang="en-US" baseline="0" dirty="0" smtClean="0"/>
          </a:p>
          <a:p>
            <a:r>
              <a:rPr lang="en-US" baseline="0" dirty="0" smtClean="0"/>
              <a:t>(Play video)</a:t>
            </a:r>
          </a:p>
          <a:p>
            <a:endParaRPr lang="en-US" baseline="0" dirty="0" smtClean="0"/>
          </a:p>
          <a:p>
            <a:r>
              <a:rPr lang="en-US" baseline="0" dirty="0" smtClean="0"/>
              <a:t>In the beginning, the network throughput is relatively stable. Since MPC only considers current and local throughput conditions, it quickly shifts to a higher bit rate. </a:t>
            </a:r>
            <a:r>
              <a:rPr lang="en-US" baseline="0" dirty="0" err="1" smtClean="0"/>
              <a:t>Pensieve</a:t>
            </a:r>
            <a:r>
              <a:rPr lang="en-US" baseline="0" dirty="0" smtClean="0"/>
              <a:t> however, has observed from many many such network examples, that understand there's a chance of outage. Therefore it plays more cautiously and builds up its buffer. </a:t>
            </a:r>
          </a:p>
          <a:p>
            <a:endParaRPr lang="en-US" baseline="0" dirty="0" smtClean="0"/>
          </a:p>
          <a:p>
            <a:r>
              <a:rPr lang="en-US" baseline="0" dirty="0" smtClean="0"/>
              <a:t>Now the network comes to an outage period, and MPC wouldn’t have any buffer to play and it suffers from severe </a:t>
            </a:r>
            <a:r>
              <a:rPr lang="en-US" baseline="0" dirty="0" err="1" smtClean="0"/>
              <a:t>rebuffering</a:t>
            </a:r>
            <a:r>
              <a:rPr lang="en-US" baseline="0" dirty="0" smtClean="0"/>
              <a:t>. </a:t>
            </a:r>
            <a:r>
              <a:rPr lang="en-US" baseline="0" dirty="0" err="1" smtClean="0"/>
              <a:t>Pensieve</a:t>
            </a:r>
            <a:r>
              <a:rPr lang="en-US" baseline="0" dirty="0" smtClean="0"/>
              <a:t> however, have enough cushion and can gracefully shift to lower bitrate without stopping. </a:t>
            </a:r>
          </a:p>
          <a:p>
            <a:endParaRPr lang="en-US" baseline="0" dirty="0" smtClean="0"/>
          </a:p>
          <a:p>
            <a:r>
              <a:rPr lang="en-US" baseline="0" dirty="0" smtClean="0"/>
              <a:t>This little example shows that </a:t>
            </a:r>
            <a:r>
              <a:rPr lang="en-US" baseline="0" dirty="0" err="1" smtClean="0"/>
              <a:t>Pensieve</a:t>
            </a:r>
            <a:r>
              <a:rPr lang="en-US" baseline="0" dirty="0" smtClean="0"/>
              <a:t> has a way to understand the underlining characteristic of this network.</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12</a:t>
            </a:fld>
            <a:endParaRPr lang="en-US"/>
          </a:p>
        </p:txBody>
      </p:sp>
    </p:spTree>
    <p:extLst>
      <p:ext uri="{BB962C8B-B14F-4D97-AF65-F5344CB8AC3E}">
        <p14:creationId xmlns:p14="http://schemas.microsoft.com/office/powerpoint/2010/main" val="195359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a:t>
            </a:r>
            <a:r>
              <a:rPr lang="en-US" baseline="0" dirty="0" smtClean="0"/>
              <a:t> you a wide range of experiments that we did.</a:t>
            </a:r>
            <a:endParaRPr lang="en-US" dirty="0" smtClean="0"/>
          </a:p>
          <a:p>
            <a:endParaRPr lang="en-US" dirty="0" smtClean="0"/>
          </a:p>
          <a:p>
            <a:r>
              <a:rPr lang="en-US" dirty="0" smtClean="0"/>
              <a:t>We did</a:t>
            </a:r>
            <a:r>
              <a:rPr lang="en-US" baseline="0" dirty="0" smtClean="0"/>
              <a:t> our actual comparison with other schemes using real network traces, a 3G cellular network and a broadband network. Each dataset has 1000 traces, each about 300 seconds long. The video we tested is around 200 seconds long, and is </a:t>
            </a:r>
            <a:r>
              <a:rPr lang="en-US" baseline="0" dirty="0" err="1" smtClean="0"/>
              <a:t>ecnoded</a:t>
            </a:r>
            <a:r>
              <a:rPr lang="en-US" baseline="0" dirty="0" smtClean="0"/>
              <a:t> in 6 bitrates. We put the video server in a apache server, and a DASH video client in a google chrome browser. </a:t>
            </a:r>
          </a:p>
          <a:p>
            <a:endParaRPr lang="en-US" baseline="0" dirty="0" smtClean="0"/>
          </a:p>
          <a:p>
            <a:r>
              <a:rPr lang="en-US" baseline="0" dirty="0" smtClean="0"/>
              <a:t>Here are the the CDF of </a:t>
            </a:r>
            <a:r>
              <a:rPr lang="en-US" baseline="0" dirty="0" err="1" smtClean="0"/>
              <a:t>QoE</a:t>
            </a:r>
            <a:r>
              <a:rPr lang="en-US" baseline="0" dirty="0" smtClean="0"/>
              <a:t> of the existing schemes. This </a:t>
            </a:r>
            <a:r>
              <a:rPr lang="en-US" baseline="0" dirty="0" err="1" smtClean="0"/>
              <a:t>QoE</a:t>
            </a:r>
            <a:r>
              <a:rPr lang="en-US" baseline="0" dirty="0" smtClean="0"/>
              <a:t> objective considers bitrates, </a:t>
            </a:r>
            <a:r>
              <a:rPr lang="en-US" baseline="0" dirty="0" err="1" smtClean="0"/>
              <a:t>rebuffering</a:t>
            </a:r>
            <a:r>
              <a:rPr lang="en-US" baseline="0" dirty="0" smtClean="0"/>
              <a:t> and smoothness. </a:t>
            </a:r>
          </a:p>
          <a:p>
            <a:endParaRPr lang="en-US" baseline="0" dirty="0" smtClean="0"/>
          </a:p>
          <a:p>
            <a:r>
              <a:rPr lang="en-US" baseline="0" dirty="0" smtClean="0"/>
              <a:t>And this is what </a:t>
            </a:r>
            <a:r>
              <a:rPr lang="en-US" baseline="0" dirty="0" err="1" smtClean="0"/>
              <a:t>Pensieve</a:t>
            </a:r>
            <a:r>
              <a:rPr lang="en-US" baseline="0" dirty="0" smtClean="0"/>
              <a:t> achieves. </a:t>
            </a:r>
          </a:p>
          <a:p>
            <a:endParaRPr lang="en-US" baseline="0" dirty="0" smtClean="0"/>
          </a:p>
          <a:p>
            <a:r>
              <a:rPr lang="en-US" baseline="0" dirty="0" smtClean="0"/>
              <a:t>We can also obtain an offline optimal using dynamic programming. </a:t>
            </a:r>
            <a:r>
              <a:rPr lang="en-US" sz="1200" b="0" i="0" kern="1200" dirty="0" smtClean="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smtClean="0">
                <a:solidFill>
                  <a:schemeClr val="tx1"/>
                </a:solidFill>
                <a:effectLst/>
                <a:latin typeface="+mn-lt"/>
                <a:ea typeface="+mn-ea"/>
                <a:cs typeface="+mn-cs"/>
              </a:rPr>
              <a:t> which is not practical.</a:t>
            </a:r>
            <a:r>
              <a:rPr lang="en-US" baseline="0" dirty="0" smtClean="0"/>
              <a:t> </a:t>
            </a:r>
            <a:r>
              <a:rPr lang="en-US" baseline="0" dirty="0" err="1" smtClean="0"/>
              <a:t>Nontheless</a:t>
            </a:r>
            <a:r>
              <a:rPr lang="en-US" baseline="0" dirty="0" smtClean="0"/>
              <a:t>, </a:t>
            </a:r>
            <a:r>
              <a:rPr lang="en-US" baseline="0" dirty="0" err="1" smtClean="0"/>
              <a:t>Pensieve</a:t>
            </a:r>
            <a:r>
              <a:rPr lang="en-US" baseline="0" dirty="0" smtClean="0"/>
              <a:t> is still very close to the offline optimal.</a:t>
            </a:r>
          </a:p>
          <a:p>
            <a:endParaRPr lang="en-US" baseline="0" dirty="0" smtClean="0"/>
          </a:p>
          <a:p>
            <a:r>
              <a:rPr lang="en-US" baseline="0" dirty="0" smtClean="0"/>
              <a:t>Overall, </a:t>
            </a:r>
            <a:r>
              <a:rPr lang="en-US" baseline="0" dirty="0" err="1" smtClean="0"/>
              <a:t>Pensieve</a:t>
            </a:r>
            <a:r>
              <a:rPr lang="en-US" baseline="0" dirty="0" smtClean="0"/>
              <a:t> improves the average </a:t>
            </a:r>
            <a:r>
              <a:rPr lang="en-US" baseline="0" dirty="0" err="1" smtClean="0"/>
              <a:t>QoE</a:t>
            </a:r>
            <a:r>
              <a:rPr lang="en-US" baseline="0" dirty="0" smtClean="0"/>
              <a:t> by 12-25% over the best previous scheme, and only within 9-14% to the offline optimal.</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13</a:t>
            </a:fld>
            <a:endParaRPr lang="en-US"/>
          </a:p>
        </p:txBody>
      </p:sp>
    </p:spTree>
    <p:extLst>
      <p:ext uri="{BB962C8B-B14F-4D97-AF65-F5344CB8AC3E}">
        <p14:creationId xmlns:p14="http://schemas.microsoft.com/office/powerpoint/2010/main" val="14494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a:t>
            </a:r>
            <a:r>
              <a:rPr lang="en-US" baseline="0" dirty="0" smtClean="0"/>
              <a:t> a bit deeper, we can actually breakdown [click] each term in the </a:t>
            </a:r>
            <a:r>
              <a:rPr lang="en-US" baseline="0" dirty="0" err="1" smtClean="0"/>
              <a:t>QoE</a:t>
            </a:r>
            <a:r>
              <a:rPr lang="en-US" baseline="0" dirty="0" smtClean="0"/>
              <a:t> objective and see how each scheme performs. </a:t>
            </a:r>
          </a:p>
          <a:p>
            <a:endParaRPr lang="en-US" baseline="0" dirty="0" smtClean="0"/>
          </a:p>
          <a:p>
            <a:r>
              <a:rPr lang="en-US" baseline="0" dirty="0" smtClean="0"/>
              <a:t>[click] </a:t>
            </a:r>
          </a:p>
          <a:p>
            <a:endParaRPr lang="en-US" baseline="0" dirty="0" smtClean="0"/>
          </a:p>
          <a:p>
            <a:r>
              <a:rPr lang="en-US" baseline="0" dirty="0" smtClean="0"/>
              <a:t>This shows more clearly where </a:t>
            </a:r>
            <a:r>
              <a:rPr lang="en-US" baseline="0" dirty="0" err="1" smtClean="0"/>
              <a:t>Pensieve</a:t>
            </a:r>
            <a:r>
              <a:rPr lang="en-US" baseline="0" dirty="0" smtClean="0"/>
              <a:t> wins.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Notice that </a:t>
            </a:r>
            <a:r>
              <a:rPr lang="en-US" baseline="0" dirty="0" err="1" smtClean="0"/>
              <a:t>Pensieve</a:t>
            </a:r>
            <a:r>
              <a:rPr lang="en-US" baseline="0" dirty="0" smtClean="0"/>
              <a:t> is not outperforming existing schemes in every dimension. But </a:t>
            </a:r>
            <a:r>
              <a:rPr lang="en-US" baseline="0" dirty="0" err="1" smtClean="0"/>
              <a:t>Pensieve</a:t>
            </a:r>
            <a:r>
              <a:rPr lang="en-US" baseline="0" dirty="0" smtClean="0"/>
              <a:t> is able to achieve the best collective </a:t>
            </a:r>
            <a:r>
              <a:rPr lang="en-US" baseline="0" dirty="0" err="1" smtClean="0"/>
              <a:t>QoE</a:t>
            </a:r>
            <a:r>
              <a:rPr lang="en-US" baseline="0" dirty="0" smtClean="0"/>
              <a:t> by balancing different conflicting factors.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achieve similar average bitrate as other schemes, [click] but reduces </a:t>
            </a:r>
            <a:r>
              <a:rPr lang="en-US" baseline="0" dirty="0" err="1" smtClean="0"/>
              <a:t>rebuffering</a:t>
            </a:r>
            <a:r>
              <a:rPr lang="en-US" baseline="0" dirty="0" smtClean="0"/>
              <a:t> by 10-30% compared with the second best scheme. </a:t>
            </a:r>
          </a:p>
        </p:txBody>
      </p:sp>
      <p:sp>
        <p:nvSpPr>
          <p:cNvPr id="4" name="Slide Number Placeholder 3"/>
          <p:cNvSpPr>
            <a:spLocks noGrp="1"/>
          </p:cNvSpPr>
          <p:nvPr>
            <p:ph type="sldNum" sz="quarter" idx="10"/>
          </p:nvPr>
        </p:nvSpPr>
        <p:spPr/>
        <p:txBody>
          <a:bodyPr/>
          <a:lstStyle/>
          <a:p>
            <a:fld id="{E958D69D-E82F-E54F-B8DC-D196FC61EE80}" type="slidenum">
              <a:rPr lang="en-US" smtClean="0"/>
              <a:t>14</a:t>
            </a:fld>
            <a:endParaRPr lang="en-US"/>
          </a:p>
        </p:txBody>
      </p:sp>
    </p:spTree>
    <p:extLst>
      <p:ext uri="{BB962C8B-B14F-4D97-AF65-F5344CB8AC3E}">
        <p14:creationId xmlns:p14="http://schemas.microsoft.com/office/powerpoint/2010/main" val="193367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a critical question you may ask about learning based system is whether or not it can generalize. In our main comparison results, </a:t>
            </a:r>
            <a:r>
              <a:rPr lang="en-US" baseline="0" dirty="0" err="1" smtClean="0"/>
              <a:t>Pensieve</a:t>
            </a:r>
            <a:r>
              <a:rPr lang="en-US" baseline="0" dirty="0" smtClean="0"/>
              <a:t> outperforms others in its testing dataset, which means </a:t>
            </a:r>
            <a:r>
              <a:rPr lang="en-US" baseline="0" dirty="0" err="1" smtClean="0"/>
              <a:t>Pensieve</a:t>
            </a:r>
            <a:r>
              <a:rPr lang="en-US" baseline="0" dirty="0" smtClean="0"/>
              <a:t> didn’t see those traces during its training time. But the training and testing data is drawn from the same dataset, which means the underlining network behavior are pretty much the same. </a:t>
            </a:r>
          </a:p>
          <a:p>
            <a:endParaRPr lang="en-US" baseline="0" dirty="0" smtClean="0"/>
          </a:p>
          <a:p>
            <a:r>
              <a:rPr lang="en-US" baseline="0" dirty="0" smtClean="0"/>
              <a:t>But in practice, video may be streamed over all different kinds of networks, some of which has never been seven before.</a:t>
            </a:r>
          </a:p>
          <a:p>
            <a:endParaRPr lang="en-US" baseline="0" dirty="0" smtClean="0"/>
          </a:p>
          <a:p>
            <a:r>
              <a:rPr lang="en-US" baseline="0" dirty="0" smtClean="0"/>
              <a:t>So we tried to evaluate </a:t>
            </a:r>
            <a:r>
              <a:rPr lang="en-US" baseline="0" dirty="0" err="1" smtClean="0"/>
              <a:t>Pensieve's</a:t>
            </a:r>
            <a:r>
              <a:rPr lang="en-US" baseline="0" dirty="0" smtClean="0"/>
              <a:t> ability to </a:t>
            </a:r>
            <a:r>
              <a:rPr lang="en-US" baseline="0" dirty="0" err="1" smtClean="0"/>
              <a:t>generlize</a:t>
            </a:r>
            <a:r>
              <a:rPr lang="en-US" baseline="0" dirty="0" smtClean="0"/>
              <a:t>. </a:t>
            </a:r>
          </a:p>
          <a:p>
            <a:endParaRPr lang="en-US" baseline="0" dirty="0" smtClean="0"/>
          </a:p>
          <a:p>
            <a:r>
              <a:rPr lang="en-US" baseline="0" dirty="0" smtClean="0"/>
              <a:t>[click] Here are the real network traces on which we will test our scheme. Instead of training the learning agent with this real network, we train it with purely synthetic network. [click] </a:t>
            </a:r>
          </a:p>
          <a:p>
            <a:endParaRPr lang="en-US" baseline="0" dirty="0" smtClean="0"/>
          </a:p>
          <a:p>
            <a:r>
              <a:rPr lang="en-US" baseline="0" dirty="0" smtClean="0"/>
              <a:t>How do we generate the synthetic network trace? Well, we actually did something very simple. We didn't try to fit the real network trace, [click] we just pick a Hidden Markov model that we thought will create a diverse set of network in terms of network throughput, variation and probability of transition between throughput levels. [click] And we sweep the parameters to crate a very diverse set of network traces. Here's some samples of the synthetic trace.</a:t>
            </a:r>
          </a:p>
          <a:p>
            <a:endParaRPr lang="en-US" baseline="0" dirty="0" smtClean="0"/>
          </a:p>
          <a:p>
            <a:r>
              <a:rPr lang="en-US" baseline="0" dirty="0" smtClean="0"/>
              <a:t>As you can see, there are some similarity between the datasets, the synthetic trace resembles the real networks to some degree, but they are not exactly the same </a:t>
            </a:r>
            <a:r>
              <a:rPr lang="mr-IN" baseline="0" dirty="0" smtClean="0"/>
              <a:t>–</a:t>
            </a:r>
            <a:r>
              <a:rPr lang="en-US" baseline="0" dirty="0" smtClean="0"/>
              <a:t> the synthetic network doesn’t capture all the details you may see in real networks. For example, in our case the transition between the throughput level is sudden but in reality it can be much more smooth. </a:t>
            </a:r>
          </a:p>
        </p:txBody>
      </p:sp>
      <p:sp>
        <p:nvSpPr>
          <p:cNvPr id="4" name="Slide Number Placeholder 3"/>
          <p:cNvSpPr>
            <a:spLocks noGrp="1"/>
          </p:cNvSpPr>
          <p:nvPr>
            <p:ph type="sldNum" sz="quarter" idx="10"/>
          </p:nvPr>
        </p:nvSpPr>
        <p:spPr/>
        <p:txBody>
          <a:bodyPr/>
          <a:lstStyle/>
          <a:p>
            <a:fld id="{E958D69D-E82F-E54F-B8DC-D196FC61EE80}" type="slidenum">
              <a:rPr lang="en-US" smtClean="0"/>
              <a:t>15</a:t>
            </a:fld>
            <a:endParaRPr lang="en-US"/>
          </a:p>
        </p:txBody>
      </p:sp>
    </p:spTree>
    <p:extLst>
      <p:ext uri="{BB962C8B-B14F-4D97-AF65-F5344CB8AC3E}">
        <p14:creationId xmlns:p14="http://schemas.microsoft.com/office/powerpoint/2010/main" val="193524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take the </a:t>
            </a:r>
            <a:r>
              <a:rPr lang="en-US" baseline="0" dirty="0" err="1" smtClean="0"/>
              <a:t>Pensieve</a:t>
            </a:r>
            <a:r>
              <a:rPr lang="en-US" baseline="0" dirty="0" smtClean="0"/>
              <a:t> agent trained on synthetic network and test it on the real network trace.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turns out there’s only 5% degradation [click] compared with the </a:t>
            </a:r>
            <a:r>
              <a:rPr lang="en-US" baseline="0" dirty="0" err="1" smtClean="0"/>
              <a:t>Pensieve</a:t>
            </a:r>
            <a:r>
              <a:rPr lang="en-US" baseline="0" dirty="0" smtClean="0"/>
              <a:t> agent that was actually trained on real network, and is still better than the state-of-art scheme.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this suggests something very interesting. It shows we can train very robust and powerful models without even collecting a large amount of real network data. Also It means this agent is not just doing pattern recognition, it’s learning a control logic that is generalizable across datasets. </a:t>
            </a:r>
          </a:p>
        </p:txBody>
      </p:sp>
      <p:sp>
        <p:nvSpPr>
          <p:cNvPr id="4" name="Slide Number Placeholder 3"/>
          <p:cNvSpPr>
            <a:spLocks noGrp="1"/>
          </p:cNvSpPr>
          <p:nvPr>
            <p:ph type="sldNum" sz="quarter" idx="10"/>
          </p:nvPr>
        </p:nvSpPr>
        <p:spPr/>
        <p:txBody>
          <a:bodyPr/>
          <a:lstStyle/>
          <a:p>
            <a:fld id="{E958D69D-E82F-E54F-B8DC-D196FC61EE80}" type="slidenum">
              <a:rPr lang="en-US" smtClean="0"/>
              <a:t>16</a:t>
            </a:fld>
            <a:endParaRPr lang="en-US"/>
          </a:p>
        </p:txBody>
      </p:sp>
    </p:spTree>
    <p:extLst>
      <p:ext uri="{BB962C8B-B14F-4D97-AF65-F5344CB8AC3E}">
        <p14:creationId xmlns:p14="http://schemas.microsoft.com/office/powerpoint/2010/main" val="73517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more evaluations that we did in the paper but I don’t have time to cover in details, let me just summarize the highlights </a:t>
            </a:r>
            <a:r>
              <a:rPr lang="mr-IN" baseline="0" dirty="0" smtClean="0"/>
              <a:t>–</a:t>
            </a:r>
            <a:endParaRPr lang="en-US" baseline="0" dirty="0" smtClean="0"/>
          </a:p>
          <a:p>
            <a:endParaRPr lang="en-US" baseline="0" dirty="0" smtClean="0"/>
          </a:p>
          <a:p>
            <a:r>
              <a:rPr lang="en-US" baseline="0" dirty="0" smtClean="0"/>
              <a:t>We </a:t>
            </a:r>
            <a:r>
              <a:rPr lang="en-US" baseline="0" dirty="0" err="1" smtClean="0"/>
              <a:t>depolyed</a:t>
            </a:r>
            <a:r>
              <a:rPr lang="en-US" baseline="0" dirty="0" smtClean="0"/>
              <a:t> </a:t>
            </a:r>
            <a:r>
              <a:rPr lang="en-US" baseline="0" dirty="0" err="1" smtClean="0"/>
              <a:t>Pensieve</a:t>
            </a:r>
            <a:r>
              <a:rPr lang="en-US" baseline="0" dirty="0" smtClean="0"/>
              <a:t> in the wild with different kinds of real world network conditions. </a:t>
            </a:r>
          </a:p>
          <a:p>
            <a:endParaRPr lang="en-US" baseline="0" dirty="0" smtClean="0"/>
          </a:p>
          <a:p>
            <a:r>
              <a:rPr lang="en-US" baseline="0" dirty="0" smtClean="0"/>
              <a:t>We performed a controlled experiment to test how far </a:t>
            </a:r>
            <a:r>
              <a:rPr lang="en-US" baseline="0" dirty="0" err="1" smtClean="0"/>
              <a:t>Pensieve</a:t>
            </a:r>
            <a:r>
              <a:rPr lang="en-US" baseline="0" dirty="0" smtClean="0"/>
              <a:t> is from the attainable online optimal.</a:t>
            </a:r>
          </a:p>
          <a:p>
            <a:endParaRPr lang="en-US" baseline="0" dirty="0" smtClean="0"/>
          </a:p>
          <a:p>
            <a:r>
              <a:rPr lang="en-US" baseline="0" dirty="0" smtClean="0"/>
              <a:t>We also have an extension in </a:t>
            </a:r>
            <a:r>
              <a:rPr lang="en-US" baseline="0" dirty="0" err="1" smtClean="0"/>
              <a:t>Pensieve’s</a:t>
            </a:r>
            <a:r>
              <a:rPr lang="en-US" baseline="0" dirty="0" smtClean="0"/>
              <a:t> design to support multiple videos using a single model. </a:t>
            </a:r>
          </a:p>
          <a:p>
            <a:endParaRPr lang="en-US" baseline="0" dirty="0" smtClean="0"/>
          </a:p>
          <a:p>
            <a:r>
              <a:rPr lang="en-US" baseline="0" dirty="0" smtClean="0"/>
              <a:t>And we've done sensitivity analysis about system parameters.</a:t>
            </a:r>
          </a:p>
          <a:p>
            <a:endParaRPr lang="en-US" baseline="0" dirty="0" smtClean="0"/>
          </a:p>
          <a:p>
            <a:r>
              <a:rPr lang="en-US" baseline="0" dirty="0" smtClean="0"/>
              <a:t>--</a:t>
            </a:r>
          </a:p>
          <a:p>
            <a:endParaRPr lang="en-US" baseline="0" dirty="0" smtClean="0"/>
          </a:p>
          <a:p>
            <a:r>
              <a:rPr lang="en-US" baseline="0" dirty="0" smtClean="0"/>
              <a:t>(Details:</a:t>
            </a:r>
          </a:p>
          <a:p>
            <a:endParaRPr lang="en-US" baseline="0" dirty="0" smtClean="0"/>
          </a:p>
          <a:p>
            <a:r>
              <a:rPr lang="en-US" baseline="0" dirty="0" smtClean="0"/>
              <a:t>To test real world practicality, we took the learning agent that is trained with past network traces and deploy in the wild. We tested with Verizon LTE, a public </a:t>
            </a:r>
            <a:r>
              <a:rPr lang="en-US" baseline="0" dirty="0" err="1" smtClean="0"/>
              <a:t>WiFi</a:t>
            </a:r>
            <a:r>
              <a:rPr lang="en-US" baseline="0" dirty="0" smtClean="0"/>
              <a:t> and when I travelled back to China an international link between Shanghai and Boston. It turns out </a:t>
            </a:r>
            <a:r>
              <a:rPr lang="en-US" baseline="0" dirty="0" err="1" smtClean="0"/>
              <a:t>Pensieve</a:t>
            </a:r>
            <a:r>
              <a:rPr lang="en-US" baseline="0" dirty="0" smtClean="0"/>
              <a:t> can still outperform the best comparing schemes by a sizable margin in those real networks.</a:t>
            </a:r>
          </a:p>
          <a:p>
            <a:endParaRPr lang="en-US" baseline="0" dirty="0" smtClean="0"/>
          </a:p>
          <a:p>
            <a:r>
              <a:rPr lang="en-US" baseline="0" dirty="0" smtClean="0"/>
              <a:t>We also did a controlled experiment to see how far </a:t>
            </a:r>
            <a:r>
              <a:rPr lang="en-US" baseline="0" dirty="0" err="1" smtClean="0"/>
              <a:t>Pensieve</a:t>
            </a:r>
            <a:r>
              <a:rPr lang="en-US" baseline="0" dirty="0" smtClean="0"/>
              <a:t> is from the online achievable optimal. The problem with getting a statistical optimal scheme in real network is that we can’t really determine the exact network characteristics. So we construct a controlled network and use dynamic programming to obtain an online optimal. 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We think this is an interesting experiment </a:t>
            </a:r>
            <a:r>
              <a:rPr lang="mr-IN" baseline="0" dirty="0" smtClean="0"/>
              <a:t>–</a:t>
            </a:r>
            <a:r>
              <a:rPr lang="en-US" baseline="0" dirty="0" smtClean="0"/>
              <a:t>- It not only shows </a:t>
            </a:r>
            <a:r>
              <a:rPr lang="en-US" baseline="0" dirty="0" err="1" smtClean="0"/>
              <a:t>Pensieve</a:t>
            </a:r>
            <a:r>
              <a:rPr lang="en-US" baseline="0" dirty="0" smtClean="0"/>
              <a:t> is capable of learning the optimal scheme, it but also provide a scientific way to test how far a scheme is from the attainable optimal.</a:t>
            </a:r>
          </a:p>
          <a:p>
            <a:endParaRPr lang="en-US" baseline="0" dirty="0" smtClean="0"/>
          </a:p>
          <a:p>
            <a:r>
              <a:rPr lang="en-US" baseline="0" dirty="0" smtClean="0"/>
              <a:t>As an extension, we also have an enhancement in </a:t>
            </a:r>
            <a:r>
              <a:rPr lang="en-US" baseline="0" dirty="0" err="1" smtClean="0"/>
              <a:t>Pensieve’s</a:t>
            </a:r>
            <a:r>
              <a:rPr lang="en-US" baseline="0" dirty="0" smtClean="0"/>
              <a:t> design to support multiple videos. The key idea is we include the properties of a video in the state space, and modify the action space such that it can choose among variable number of bitrates. The experiments show this enhancement allows </a:t>
            </a:r>
            <a:r>
              <a:rPr lang="en-US" baseline="0" dirty="0" err="1" smtClean="0"/>
              <a:t>Pensieve</a:t>
            </a:r>
            <a:r>
              <a:rPr lang="en-US" baseline="0" dirty="0" smtClean="0"/>
              <a:t> to generalize well even on a new unseen video.)</a:t>
            </a:r>
          </a:p>
        </p:txBody>
      </p:sp>
      <p:sp>
        <p:nvSpPr>
          <p:cNvPr id="4" name="Slide Number Placeholder 3"/>
          <p:cNvSpPr>
            <a:spLocks noGrp="1"/>
          </p:cNvSpPr>
          <p:nvPr>
            <p:ph type="sldNum" sz="quarter" idx="10"/>
          </p:nvPr>
        </p:nvSpPr>
        <p:spPr/>
        <p:txBody>
          <a:bodyPr/>
          <a:lstStyle/>
          <a:p>
            <a:fld id="{E958D69D-E82F-E54F-B8DC-D196FC61EE80}" type="slidenum">
              <a:rPr lang="en-US" smtClean="0"/>
              <a:t>17</a:t>
            </a:fld>
            <a:endParaRPr lang="en-US"/>
          </a:p>
        </p:txBody>
      </p:sp>
    </p:spTree>
    <p:extLst>
      <p:ext uri="{BB962C8B-B14F-4D97-AF65-F5344CB8AC3E}">
        <p14:creationId xmlns:p14="http://schemas.microsoft.com/office/powerpoint/2010/main" val="24316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Pensieve</a:t>
            </a:r>
            <a:r>
              <a:rPr lang="en-US" dirty="0" smtClean="0"/>
              <a:t> is one of the </a:t>
            </a:r>
            <a:r>
              <a:rPr lang="en-US" baseline="0" dirty="0" smtClean="0"/>
              <a:t>first network systems that uses the cutting edge reinforcement learning techniques. These </a:t>
            </a:r>
            <a:r>
              <a:rPr lang="en-US" baseline="0" dirty="0" err="1" smtClean="0"/>
              <a:t>technqiues</a:t>
            </a:r>
            <a:r>
              <a:rPr lang="en-US" baseline="0" dirty="0" smtClean="0"/>
              <a:t> can be applied to many other networking control problems as well. Here we just want to share a few lessons we learned over the course of developing </a:t>
            </a:r>
            <a:r>
              <a:rPr lang="en-US" baseline="0" dirty="0" err="1" smtClean="0"/>
              <a:t>Pensieve</a:t>
            </a:r>
            <a:r>
              <a:rPr lang="en-US" baseline="0" dirty="0" smtClean="0"/>
              <a:t>.</a:t>
            </a:r>
          </a:p>
          <a:p>
            <a:endParaRPr lang="en-US" baseline="0" dirty="0" smtClean="0"/>
          </a:p>
          <a:p>
            <a:r>
              <a:rPr lang="en-US" dirty="0" smtClean="0"/>
              <a:t>First</a:t>
            </a:r>
            <a:r>
              <a:rPr lang="en-US" baseline="0" dirty="0" smtClean="0"/>
              <a:t>, this kind of deep reinforcement learning techniques need a large amount of data, therefore the training of the agent is often bottlenecked by the ability to perform experiment or simulation quickly. The first thing you want is to build a very fast experimentation/simulation platform. For example, although </a:t>
            </a:r>
            <a:r>
              <a:rPr lang="en-US" baseline="0" dirty="0" err="1" smtClean="0"/>
              <a:t>Pensieve</a:t>
            </a:r>
            <a:r>
              <a:rPr lang="en-US" baseline="0" dirty="0" smtClean="0"/>
              <a:t> can be trained on real video streaming session, [click] we chose to train it with simple but fast simulator that operates at the level of video chunk. It doesn't model the network packet, it doesn't model TCP. But it's super fast, it can replay many days of video in the matter of minutes. </a:t>
            </a:r>
            <a:endParaRPr lang="en-US" dirty="0" smtClean="0"/>
          </a:p>
          <a:p>
            <a:endParaRPr lang="en-US" dirty="0" smtClean="0"/>
          </a:p>
          <a:p>
            <a:r>
              <a:rPr lang="en-US" dirty="0" smtClean="0"/>
              <a:t>Next, when</a:t>
            </a:r>
            <a:r>
              <a:rPr lang="en-US" baseline="0" dirty="0" smtClean="0"/>
              <a:t> training these deep reinforcement learning models, data diversity helps. You want the learning agent to experience very diverse mix of network conditions. From a a statistical learning perspective, </a:t>
            </a:r>
            <a:r>
              <a:rPr lang="en-US" sz="1200" b="0" i="0" kern="1200" dirty="0" smtClean="0">
                <a:solidFill>
                  <a:schemeClr val="tx1"/>
                </a:solidFill>
                <a:effectLst/>
                <a:latin typeface="+mn-lt"/>
                <a:ea typeface="+mn-ea"/>
                <a:cs typeface="+mn-cs"/>
              </a:rPr>
              <a:t>training with more varied input examples</a:t>
            </a:r>
            <a:r>
              <a:rPr lang="en-US" sz="1200" b="0" i="0" kern="1200" baseline="0" dirty="0" smtClean="0">
                <a:solidFill>
                  <a:schemeClr val="tx1"/>
                </a:solidFill>
                <a:effectLst/>
                <a:latin typeface="+mn-lt"/>
                <a:ea typeface="+mn-ea"/>
                <a:cs typeface="+mn-cs"/>
              </a:rPr>
              <a:t> </a:t>
            </a:r>
            <a:r>
              <a:rPr lang="en-US" baseline="0" dirty="0" smtClean="0"/>
              <a:t>is actually a good thing for the learning algorithms to generalize. In fact, this is also why the coarse grained simulator is sufficient for </a:t>
            </a:r>
            <a:r>
              <a:rPr lang="en-US" baseline="0" dirty="0" err="1" smtClean="0"/>
              <a:t>Pensieve</a:t>
            </a:r>
            <a:r>
              <a:rPr lang="en-US" baseline="0" dirty="0" smtClean="0"/>
              <a:t>, we don’t have to have very high fidelity for any specific network trace, some noise actually </a:t>
            </a:r>
            <a:r>
              <a:rPr lang="en-US" baseline="0" dirty="0" smtClean="0"/>
              <a:t>helps the learning algorithm generalize. </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lastly, we need to think carefully about the design of controller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There's a tradeoff between including more information in the state space and reducing the complexity of control policy. If the learning agent observes too much information, it makes the learning slow and difficult. If we confine the state space, that might lose some useful information from the environment. What we learned is, when in doubt, include rather than cut the signal. You don’t want to lose any little information that’s useful to make the control decisions. The underlining neural network is capable of extracting lots of mileage from this little but subtle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 me give an example, if you remember, in our throughout representation, we include the download time of the chunk. [click] This might look strange, what we really need is throughput measurements, but reason we also include the download time is that it provides the time scale of the throughput measurements -- this is useful information, for example, the network throughput over a longer time scale is more stable than over a shorter time scale, this sequence of intervals lets you estimate the variance of the network. We found that if we omit this information, it actually hurts the performance by 2 to 3%.</a:t>
            </a:r>
          </a:p>
          <a:p>
            <a:endParaRPr lang="en-US" baseline="0" dirty="0" smtClean="0"/>
          </a:p>
          <a:p>
            <a:r>
              <a:rPr lang="en-US" baseline="0" dirty="0" smtClean="0"/>
              <a:t>So </a:t>
            </a:r>
            <a:r>
              <a:rPr lang="en-US" baseline="0" dirty="0" err="1" smtClean="0"/>
              <a:t>Pensieve</a:t>
            </a:r>
            <a:r>
              <a:rPr lang="en-US" baseline="0" dirty="0" smtClean="0"/>
              <a:t> can make use of all this kind of little information to make best decision for the next bitrate, through its experience of interacting with the environment.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18</a:t>
            </a:fld>
            <a:endParaRPr lang="en-US"/>
          </a:p>
        </p:txBody>
      </p:sp>
    </p:spTree>
    <p:extLst>
      <p:ext uri="{BB962C8B-B14F-4D97-AF65-F5344CB8AC3E}">
        <p14:creationId xmlns:p14="http://schemas.microsoft.com/office/powerpoint/2010/main" val="47975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stream a video from the</a:t>
            </a:r>
            <a:r>
              <a:rPr lang="en-US" baseline="0" dirty="0" smtClean="0"/>
              <a:t> internet</a:t>
            </a:r>
            <a:r>
              <a:rPr lang="en-US" dirty="0" smtClean="0"/>
              <a:t>, we all have this annoying</a:t>
            </a:r>
            <a:r>
              <a:rPr lang="en-US" baseline="0" dirty="0" smtClean="0"/>
              <a:t> experience -- the video suddenly gets stuck and starts </a:t>
            </a:r>
            <a:r>
              <a:rPr lang="en-US" baseline="0" dirty="0" err="1" smtClean="0"/>
              <a:t>rebuffering</a:t>
            </a:r>
            <a:r>
              <a:rPr lang="en-US" baseline="0" dirty="0" smtClean="0"/>
              <a:t> .. </a:t>
            </a:r>
          </a:p>
          <a:p>
            <a:endParaRPr lang="en-US" baseline="0" dirty="0" smtClean="0"/>
          </a:p>
          <a:p>
            <a:r>
              <a:rPr lang="en-US" baseline="0" dirty="0" smtClean="0"/>
              <a:t>Studies actually show that users start leaving if the video doesn’t play in 2 seconds.</a:t>
            </a:r>
            <a:endParaRPr lang="en-US" dirty="0" smtClean="0"/>
          </a:p>
          <a:p>
            <a:endParaRPr lang="en-US" dirty="0" smtClean="0"/>
          </a:p>
          <a:p>
            <a:r>
              <a:rPr lang="en-US" dirty="0" smtClean="0"/>
              <a:t>And given that fact that </a:t>
            </a:r>
            <a:r>
              <a:rPr lang="en-US" baseline="0" dirty="0" smtClean="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fld id="{E958D69D-E82F-E54F-B8DC-D196FC61EE80}" type="slidenum">
              <a:rPr lang="en-US" smtClean="0"/>
              <a:t>1</a:t>
            </a:fld>
            <a:endParaRPr lang="en-US"/>
          </a:p>
        </p:txBody>
      </p:sp>
    </p:spTree>
    <p:extLst>
      <p:ext uri="{BB962C8B-B14F-4D97-AF65-F5344CB8AC3E}">
        <p14:creationId xmlns:p14="http://schemas.microsoft.com/office/powerpoint/2010/main" val="163281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p>
          <a:p>
            <a:endParaRPr lang="en-US" baseline="0" dirty="0" smtClean="0"/>
          </a:p>
          <a:p>
            <a:r>
              <a:rPr lang="en-US" baseline="0" dirty="0" smtClean="0"/>
              <a:t>More information and the open-sourced code can be found in our website.</a:t>
            </a:r>
          </a:p>
          <a:p>
            <a:endParaRPr lang="en-US" baseline="0" dirty="0" smtClean="0"/>
          </a:p>
          <a:p>
            <a:r>
              <a:rPr lang="en-US" baseline="0" dirty="0" smtClean="0"/>
              <a:t>With that, thank you and I’m happy to take questions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19</a:t>
            </a:fld>
            <a:endParaRPr lang="en-US"/>
          </a:p>
        </p:txBody>
      </p:sp>
    </p:spTree>
    <p:extLst>
      <p:ext uri="{BB962C8B-B14F-4D97-AF65-F5344CB8AC3E}">
        <p14:creationId xmlns:p14="http://schemas.microsoft.com/office/powerpoint/2010/main" val="151372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did another set of experiments to test </a:t>
            </a:r>
            <a:r>
              <a:rPr lang="en-US" baseline="0" dirty="0" err="1" smtClean="0"/>
              <a:t>Pensieve’s</a:t>
            </a:r>
            <a:r>
              <a:rPr lang="en-US" baseline="0" dirty="0" smtClean="0"/>
              <a:t> ability to generalize. We took the learning agent trained with past network traces and deploy it in the wild. We did experiments with Verizon LTE, a public </a:t>
            </a:r>
            <a:r>
              <a:rPr lang="en-US" baseline="0" dirty="0" err="1" smtClean="0"/>
              <a:t>wifi</a:t>
            </a:r>
            <a:r>
              <a:rPr lang="en-US" baseline="0" dirty="0" smtClean="0"/>
              <a:t> in a coffee shop, and when I travelled back to China, the international link between Shanghai and Boston. These networks are highly varying and sometimes unstable.  It turns out that </a:t>
            </a:r>
            <a:r>
              <a:rPr lang="en-US" baseline="0" dirty="0" err="1" smtClean="0"/>
              <a:t>Pensieve</a:t>
            </a:r>
            <a:r>
              <a:rPr lang="en-US" baseline="0" dirty="0" smtClean="0"/>
              <a:t> can still outperform best comparing schemes by a sizable margin in different real networks. </a:t>
            </a:r>
          </a:p>
        </p:txBody>
      </p:sp>
      <p:sp>
        <p:nvSpPr>
          <p:cNvPr id="4" name="Slide Number Placeholder 3"/>
          <p:cNvSpPr>
            <a:spLocks noGrp="1"/>
          </p:cNvSpPr>
          <p:nvPr>
            <p:ph type="sldNum" sz="quarter" idx="10"/>
          </p:nvPr>
        </p:nvSpPr>
        <p:spPr/>
        <p:txBody>
          <a:bodyPr/>
          <a:lstStyle/>
          <a:p>
            <a:fld id="{E958D69D-E82F-E54F-B8DC-D196FC61EE80}" type="slidenum">
              <a:rPr lang="en-US" smtClean="0"/>
              <a:t>20</a:t>
            </a:fld>
            <a:endParaRPr lang="en-US"/>
          </a:p>
        </p:txBody>
      </p:sp>
    </p:spTree>
    <p:extLst>
      <p:ext uri="{BB962C8B-B14F-4D97-AF65-F5344CB8AC3E}">
        <p14:creationId xmlns:p14="http://schemas.microsoft.com/office/powerpoint/2010/main" val="126991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saw these results. We asked ourselves,</a:t>
            </a:r>
            <a:r>
              <a:rPr lang="en-US" baseline="0" dirty="0" smtClean="0"/>
              <a:t> i</a:t>
            </a:r>
            <a:r>
              <a:rPr lang="en-US" dirty="0" smtClean="0"/>
              <a:t>s there</a:t>
            </a:r>
            <a:r>
              <a:rPr lang="en-US" baseline="0" dirty="0" smtClean="0"/>
              <a:t> a way to test how close </a:t>
            </a:r>
            <a:r>
              <a:rPr lang="en-US" baseline="0" dirty="0" err="1" smtClean="0"/>
              <a:t>Pensieve</a:t>
            </a:r>
            <a:r>
              <a:rPr lang="en-US" baseline="0" dirty="0" smtClean="0"/>
              <a:t> is to the attainable optimal? The offline optimal we showed earlier in the main comparison results, is not practical because it knows the exact future bandwidth. The problem with getting an “online” realistic optimal is that we can’t really model the network characteristic in those really dataset.</a:t>
            </a:r>
          </a:p>
          <a:p>
            <a:endParaRPr lang="en-US" baseline="0" dirty="0" smtClean="0"/>
          </a:p>
          <a:p>
            <a:r>
              <a:rPr lang="en-US" baseline="0" dirty="0" smtClean="0"/>
              <a:t>So here we constructed a controlled experiment, where we artificially control the network behavior. We simulate the chunk download time to be proportional to the bitrates, plus a Gaussian noise. Because we know the model and all the parameters that control the dynamics, we can use dynamic programming to obtain the online optimal. Notice that there’s a sizeable gap between online and offline optimal. This is the difference between knowing the exact future bandwidth, and knowing the future bandwidth distribution.</a:t>
            </a:r>
          </a:p>
          <a:p>
            <a:endParaRPr lang="en-US" baseline="0" dirty="0" smtClean="0"/>
          </a:p>
          <a:p>
            <a:r>
              <a:rPr lang="en-US" baseline="0" dirty="0" smtClean="0"/>
              <a:t>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a:t>
            </a:r>
          </a:p>
          <a:p>
            <a:endParaRPr lang="en-US" baseline="0" dirty="0" smtClean="0"/>
          </a:p>
          <a:p>
            <a:r>
              <a:rPr lang="en-US" baseline="0" dirty="0" smtClean="0"/>
              <a:t>We think this is actually an interesting experiment </a:t>
            </a:r>
            <a:r>
              <a:rPr lang="mr-IN" baseline="0" dirty="0" smtClean="0"/>
              <a:t>–</a:t>
            </a:r>
            <a:r>
              <a:rPr lang="en-US" baseline="0" dirty="0" smtClean="0"/>
              <a:t>- It not only shows </a:t>
            </a:r>
            <a:r>
              <a:rPr lang="en-US" baseline="0" dirty="0" err="1" smtClean="0"/>
              <a:t>pensieve</a:t>
            </a:r>
            <a:r>
              <a:rPr lang="en-US" baseline="0" dirty="0" smtClean="0"/>
              <a:t> is capable of learning the optimal scheme, it but also provide a scientific way to test how far a scheme is from the achievable optimal.</a:t>
            </a:r>
          </a:p>
        </p:txBody>
      </p:sp>
      <p:sp>
        <p:nvSpPr>
          <p:cNvPr id="4" name="Slide Number Placeholder 3"/>
          <p:cNvSpPr>
            <a:spLocks noGrp="1"/>
          </p:cNvSpPr>
          <p:nvPr>
            <p:ph type="sldNum" sz="quarter" idx="10"/>
          </p:nvPr>
        </p:nvSpPr>
        <p:spPr/>
        <p:txBody>
          <a:bodyPr/>
          <a:lstStyle/>
          <a:p>
            <a:fld id="{E958D69D-E82F-E54F-B8DC-D196FC61EE80}" type="slidenum">
              <a:rPr lang="en-US" smtClean="0"/>
              <a:t>21</a:t>
            </a:fld>
            <a:endParaRPr lang="en-US"/>
          </a:p>
        </p:txBody>
      </p:sp>
    </p:spTree>
    <p:extLst>
      <p:ext uri="{BB962C8B-B14F-4D97-AF65-F5344CB8AC3E}">
        <p14:creationId xmlns:p14="http://schemas.microsoft.com/office/powerpoint/2010/main" val="172301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[play video]</a:t>
            </a:r>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p>
          <a:p>
            <a:endParaRPr lang="en-US" baseline="0" dirty="0" smtClean="0"/>
          </a:p>
          <a:p>
            <a:r>
              <a:rPr lang="en-US" baseline="0" dirty="0" smtClean="0"/>
              <a:t>[click] Specifically, these algorithms </a:t>
            </a:r>
            <a:r>
              <a:rPr lang="en-US" baseline="0" dirty="0" smtClean="0"/>
              <a:t>choose </a:t>
            </a:r>
            <a:r>
              <a:rPr lang="en-US" baseline="0" dirty="0" smtClean="0"/>
              <a:t>among a few available </a:t>
            </a:r>
            <a:r>
              <a:rPr lang="en-US" baseline="0" dirty="0" smtClean="0"/>
              <a:t>bitrates adaptively depending </a:t>
            </a:r>
            <a:r>
              <a:rPr lang="en-US" baseline="0" dirty="0" smtClean="0"/>
              <a:t>on the network and playback buffer condition</a:t>
            </a:r>
            <a:r>
              <a:rPr lang="en-US" baseline="0" dirty="0" smtClean="0"/>
              <a:t>.</a:t>
            </a:r>
          </a:p>
          <a:p>
            <a:r>
              <a:rPr lang="en-US" baseline="0" dirty="0" smtClean="0"/>
              <a:t> </a:t>
            </a:r>
            <a:endParaRPr lang="en-US" baseline="0" dirty="0" smtClean="0"/>
          </a:p>
          <a:p>
            <a:r>
              <a:rPr lang="en-US" baseline="0" dirty="0" smtClean="0"/>
              <a:t>Because of that, </a:t>
            </a:r>
            <a:r>
              <a:rPr lang="en-US" baseline="0" dirty="0" smtClean="0"/>
              <a:t>these </a:t>
            </a:r>
            <a:r>
              <a:rPr lang="en-US" baseline="0" dirty="0" smtClean="0"/>
              <a:t>algorithms have a large impact on quality of experience.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2</a:t>
            </a:fld>
            <a:endParaRPr lang="en-US"/>
          </a:p>
        </p:txBody>
      </p:sp>
    </p:spTree>
    <p:extLst>
      <p:ext uri="{BB962C8B-B14F-4D97-AF65-F5344CB8AC3E}">
        <p14:creationId xmlns:p14="http://schemas.microsoft.com/office/powerpoint/2010/main" val="115993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With this context, now let’s look at why designing ABR algorithms is so challenging? Let me use this example. Say we have streamed a video for a while..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err="1" smtClean="0"/>
              <a:t>deak</a:t>
            </a:r>
            <a:r>
              <a:rPr lang="en-US" baseline="0" dirty="0" smtClean="0"/>
              <a:t> with the risk </a:t>
            </a:r>
            <a:r>
              <a:rPr lang="en-US" baseline="0" dirty="0" err="1" smtClean="0"/>
              <a:t>rebuffering</a:t>
            </a:r>
            <a:r>
              <a:rPr lang="en-US" baseline="0" dirty="0" smtClean="0"/>
              <a:t> in case of network fluctuations. So, ABR algorithms must plan for the future.</a:t>
            </a:r>
          </a:p>
        </p:txBody>
      </p:sp>
      <p:sp>
        <p:nvSpPr>
          <p:cNvPr id="4" name="Slide Number Placeholder 3"/>
          <p:cNvSpPr>
            <a:spLocks noGrp="1"/>
          </p:cNvSpPr>
          <p:nvPr>
            <p:ph type="sldNum" sz="quarter" idx="10"/>
          </p:nvPr>
        </p:nvSpPr>
        <p:spPr/>
        <p:txBody>
          <a:bodyPr/>
          <a:lstStyle/>
          <a:p>
            <a:fld id="{E958D69D-E82F-E54F-B8DC-D196FC61EE80}" type="slidenum">
              <a:rPr lang="en-US" smtClean="0"/>
              <a:t>3</a:t>
            </a:fld>
            <a:endParaRPr lang="en-US"/>
          </a:p>
        </p:txBody>
      </p:sp>
    </p:spTree>
    <p:extLst>
      <p:ext uri="{BB962C8B-B14F-4D97-AF65-F5344CB8AC3E}">
        <p14:creationId xmlns:p14="http://schemas.microsoft.com/office/powerpoint/2010/main" val="67105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outperforms existing ABR algorithms substantially, </a:t>
            </a:r>
            <a:r>
              <a:rPr lang="en-US" baseline="0" dirty="0" smtClean="0"/>
              <a:t>improving the quality of experience by 12-25%, </a:t>
            </a:r>
            <a:r>
              <a:rPr lang="en-US" baseline="0" dirty="0" smtClean="0"/>
              <a:t>with 10-30% less </a:t>
            </a:r>
            <a:r>
              <a:rPr lang="en-US" baseline="0" dirty="0" err="1" smtClean="0"/>
              <a:t>rebuffering</a:t>
            </a:r>
            <a:r>
              <a:rPr lang="en-US" baseline="0" dirty="0" smtClean="0"/>
              <a:t> </a:t>
            </a:r>
            <a:r>
              <a:rPr lang="en-US" baseline="0" dirty="0" smtClean="0"/>
              <a:t>over the </a:t>
            </a:r>
            <a:r>
              <a:rPr lang="en-US" baseline="0" dirty="0" smtClean="0"/>
              <a:t>best previous schemes in realistic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p>
        </p:txBody>
      </p:sp>
      <p:sp>
        <p:nvSpPr>
          <p:cNvPr id="4" name="Slide Number Placeholder 3"/>
          <p:cNvSpPr>
            <a:spLocks noGrp="1"/>
          </p:cNvSpPr>
          <p:nvPr>
            <p:ph type="sldNum" sz="quarter" idx="10"/>
          </p:nvPr>
        </p:nvSpPr>
        <p:spPr/>
        <p:txBody>
          <a:bodyPr/>
          <a:lstStyle/>
          <a:p>
            <a:fld id="{E958D69D-E82F-E54F-B8DC-D196FC61EE80}" type="slidenum">
              <a:rPr lang="en-US" smtClean="0"/>
              <a:t>4</a:t>
            </a:fld>
            <a:endParaRPr lang="en-US"/>
          </a:p>
        </p:txBody>
      </p:sp>
    </p:spTree>
    <p:extLst>
      <p:ext uri="{BB962C8B-B14F-4D97-AF65-F5344CB8AC3E}">
        <p14:creationId xmlns:p14="http://schemas.microsoft.com/office/powerpoint/2010/main" val="8690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we talk about </a:t>
            </a:r>
            <a:r>
              <a:rPr lang="en-US" baseline="0" dirty="0" err="1" smtClean="0"/>
              <a:t>Pensieve</a:t>
            </a:r>
            <a:r>
              <a:rPr lang="en-US" baseline="0" dirty="0" smtClean="0"/>
              <a:t>, let's first look at previous schemes. All existing develop fixed rules in the ABR algorithms based on human insights. </a:t>
            </a:r>
          </a:p>
          <a:p>
            <a:endParaRPr lang="en-US" baseline="0" dirty="0" smtClean="0"/>
          </a:p>
          <a:p>
            <a:r>
              <a:rPr lang="en-US" baseline="0" dirty="0" smtClean="0"/>
              <a:t>For example, there are algorithms using throughput prediction; there are some others determining the bitrates based on the buffer occupancy. Each of these schemes doesn't use all the available information.</a:t>
            </a:r>
          </a:p>
          <a:p>
            <a:endParaRPr lang="en-US" baseline="0" dirty="0" smtClean="0"/>
          </a:p>
          <a:p>
            <a:r>
              <a:rPr lang="en-US" baseline="0" dirty="0" smtClean="0"/>
              <a:t>Therefore more sophisticated methods have been proposed to combine both signals. For example MPC, the state of the art approach from SIGCOMM 2015.</a:t>
            </a:r>
          </a:p>
          <a:p>
            <a:endParaRPr lang="en-US" baseline="0" dirty="0" smtClean="0"/>
          </a:p>
          <a:p>
            <a:r>
              <a:rPr lang="en-US" baseline="0" dirty="0" smtClean="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5</a:t>
            </a:fld>
            <a:endParaRPr lang="en-US"/>
          </a:p>
        </p:txBody>
      </p:sp>
    </p:spTree>
    <p:extLst>
      <p:ext uri="{BB962C8B-B14F-4D97-AF65-F5344CB8AC3E}">
        <p14:creationId xmlns:p14="http://schemas.microsoft.com/office/powerpoint/2010/main" val="194974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me</a:t>
            </a:r>
            <a:r>
              <a:rPr lang="en-US" baseline="0" dirty="0" smtClean="0"/>
              <a:t> give you an example using</a:t>
            </a:r>
            <a:r>
              <a:rPr lang="en-US" dirty="0" smtClean="0"/>
              <a:t> the</a:t>
            </a:r>
            <a:r>
              <a:rPr lang="en-US" baseline="0" dirty="0" smtClean="0"/>
              <a:t> </a:t>
            </a:r>
            <a:r>
              <a:rPr lang="en-US" dirty="0" smtClean="0"/>
              <a:t>MPC</a:t>
            </a:r>
            <a:r>
              <a:rPr lang="en-US" baseline="0" dirty="0" smtClean="0"/>
              <a:t> scheme that I just mentioned. MPC uses a framework called Model Predictive Control, what it does is it looks ahead in a future horizon and solves an optimization problem. It maximizes the </a:t>
            </a:r>
            <a:r>
              <a:rPr lang="en-US" baseline="0" dirty="0" err="1" smtClean="0"/>
              <a:t>QoE</a:t>
            </a:r>
            <a:r>
              <a:rPr lang="en-US" baseline="0" dirty="0" smtClean="0"/>
              <a:t> objective over the future horizon, subject to the system dynamic. Then it picks first step of the solution as the next bitrate decision.</a:t>
            </a:r>
          </a:p>
          <a:p>
            <a:endParaRPr lang="en-US" baseline="0" dirty="0" smtClean="0"/>
          </a:p>
          <a:p>
            <a:r>
              <a:rPr lang="en-US" baseline="0" dirty="0" smtClean="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p>
          <a:p>
            <a:endParaRPr lang="en-US" baseline="0" dirty="0" smtClean="0"/>
          </a:p>
          <a:p>
            <a:r>
              <a:rPr lang="en-US" baseline="0" dirty="0" smtClean="0"/>
              <a:t>-</a:t>
            </a:r>
          </a:p>
          <a:p>
            <a:endParaRPr lang="en-US" baseline="0" dirty="0" smtClean="0"/>
          </a:p>
          <a:p>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smtClean="0"/>
          </a:p>
          <a:p>
            <a:endParaRPr lang="en-US" baseline="0" dirty="0" smtClean="0"/>
          </a:p>
          <a:p>
            <a:r>
              <a:rPr lang="en-US" baseline="0" dirty="0" smtClean="0"/>
              <a:t>--</a:t>
            </a:r>
          </a:p>
          <a:p>
            <a:endParaRPr lang="en-US" baseline="0" dirty="0" smtClean="0"/>
          </a:p>
          <a:p>
            <a:r>
              <a:rPr lang="en-US" baseline="0" dirty="0" smtClean="0"/>
              <a:t>short future horizon -&gt; unclear how to set the length of future horizon / fixed opt horizon, the designer is forced to design the length, if it's too long, too short.. (might drop this point)</a:t>
            </a:r>
          </a:p>
          <a:p>
            <a:endParaRPr lang="en-US" baseline="0" dirty="0" smtClean="0"/>
          </a:p>
          <a:p>
            <a:r>
              <a:rPr lang="en-US" baseline="0" dirty="0" smtClean="0"/>
              <a:t>Add a banner, solution: learn the model from actual video streaming session</a:t>
            </a:r>
          </a:p>
        </p:txBody>
      </p:sp>
      <p:sp>
        <p:nvSpPr>
          <p:cNvPr id="4" name="Slide Number Placeholder 3"/>
          <p:cNvSpPr>
            <a:spLocks noGrp="1"/>
          </p:cNvSpPr>
          <p:nvPr>
            <p:ph type="sldNum" sz="quarter" idx="10"/>
          </p:nvPr>
        </p:nvSpPr>
        <p:spPr/>
        <p:txBody>
          <a:bodyPr/>
          <a:lstStyle/>
          <a:p>
            <a:fld id="{E958D69D-E82F-E54F-B8DC-D196FC61EE80}" type="slidenum">
              <a:rPr lang="en-US" smtClean="0"/>
              <a:t>6</a:t>
            </a:fld>
            <a:endParaRPr lang="en-US"/>
          </a:p>
        </p:txBody>
      </p:sp>
    </p:spTree>
    <p:extLst>
      <p:ext uri="{BB962C8B-B14F-4D97-AF65-F5344CB8AC3E}">
        <p14:creationId xmlns:p14="http://schemas.microsoft.com/office/powerpoint/2010/main" val="5819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a:t>
            </a:r>
            <a:r>
              <a:rPr lang="mr-IN" baseline="0" dirty="0" smtClean="0"/>
              <a:t>…</a:t>
            </a:r>
            <a:r>
              <a:rPr lang="en-US" baseline="0" dirty="0" smtClean="0"/>
              <a: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using Reinforcement Learning.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Let me first give you an overview of reinforcement learning</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Reinforcement</a:t>
            </a:r>
            <a:r>
              <a:rPr lang="en-US" sz="1200" kern="1200" baseline="0" dirty="0" smtClean="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t>
            </a:r>
            <a:r>
              <a:rPr lang="en-US" sz="1200" kern="1200" baseline="0" dirty="0" smtClean="0">
                <a:solidFill>
                  <a:schemeClr val="tx1"/>
                </a:solidFill>
                <a:effectLst/>
                <a:latin typeface="+mn-lt"/>
                <a:ea typeface="+mn-ea"/>
                <a:cs typeface="+mn-cs"/>
              </a:rPr>
              <a:t>agent </a:t>
            </a:r>
            <a:r>
              <a:rPr lang="en-US" sz="1200" kern="1200" baseline="0" dirty="0" smtClean="0">
                <a:solidFill>
                  <a:schemeClr val="tx1"/>
                </a:solidFill>
                <a:effectLst/>
                <a:latin typeface="+mn-lt"/>
                <a:ea typeface="+mn-ea"/>
                <a:cs typeface="+mn-cs"/>
              </a:rPr>
              <a:t>is to maximize the total reward in the environment.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 </a:t>
            </a:r>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58D69D-E82F-E54F-B8DC-D196FC61EE80}" type="slidenum">
              <a:rPr lang="en-US" smtClean="0"/>
              <a:t>7</a:t>
            </a:fld>
            <a:endParaRPr lang="en-US"/>
          </a:p>
        </p:txBody>
      </p:sp>
    </p:spTree>
    <p:extLst>
      <p:ext uri="{BB962C8B-B14F-4D97-AF65-F5344CB8AC3E}">
        <p14:creationId xmlns:p14="http://schemas.microsoft.com/office/powerpoint/2010/main" val="137820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Following</a:t>
            </a:r>
            <a:r>
              <a:rPr lang="en-US" sz="1200" kern="1200" baseline="0" dirty="0" smtClean="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To explain </a:t>
            </a:r>
            <a:r>
              <a:rPr lang="en-US" sz="1200" kern="1200" baseline="0" dirty="0" err="1" smtClean="0">
                <a:solidFill>
                  <a:schemeClr val="tx1"/>
                </a:solidFill>
                <a:effectLst/>
                <a:latin typeface="+mn-lt"/>
                <a:ea typeface="+mn-ea"/>
                <a:cs typeface="+mn-cs"/>
              </a:rPr>
              <a:t>Pensieve's</a:t>
            </a:r>
            <a:r>
              <a:rPr lang="en-US" sz="1200" kern="1200" baseline="0" dirty="0" smtClean="0">
                <a:solidFill>
                  <a:schemeClr val="tx1"/>
                </a:solidFill>
                <a:effectLst/>
                <a:latin typeface="+mn-lt"/>
                <a:ea typeface="+mn-ea"/>
                <a:cs typeface="+mn-cs"/>
              </a:rPr>
              <a:t> design, I need to tell you what's the state space, what's the action space and what's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Let's start with the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state space needs to include all the information that's relevant to make bitrate decisions. So what are these?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baseline="0" dirty="0" smtClean="0"/>
              <a:t>Next, we provided the actual file size for different bitrates of the next chunk. This is useful because the chunk sizes for different bitrates can vary across videos and even across chunks in the same video, depending on the complexity of the video frame. </a:t>
            </a:r>
          </a:p>
          <a:p>
            <a:endParaRPr lang="en-US" baseline="0" dirty="0" smtClean="0"/>
          </a:p>
          <a:p>
            <a:r>
              <a:rPr lang="en-US" baseline="0" dirty="0" smtClean="0"/>
              <a:t>Also we show the agent the playback buffer occupancy.</a:t>
            </a:r>
          </a:p>
          <a:p>
            <a:endParaRPr lang="en-US" baseline="0" dirty="0" smtClean="0"/>
          </a:p>
          <a:p>
            <a:r>
              <a:rPr lang="en-US" baseline="0" dirty="0" smtClean="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last thing is the current bitrate. The agent needs to know what bitrate it’s currently at, to control the smoothness of the video.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Next, the action space. The action to take would be the bitrate for the the next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Then, as the feedback, the reward signal can be derived directly from the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which considers the 3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factors that I described earlier: bitrate,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smoothness. Specifically, we want the quality to be higher, so positive reward. We don't want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or bitrate fluctuations, so give penalty whenever the video </a:t>
            </a:r>
            <a:r>
              <a:rPr lang="en-US" sz="1200" kern="1200" baseline="0" dirty="0" err="1" smtClean="0">
                <a:solidFill>
                  <a:schemeClr val="tx1"/>
                </a:solidFill>
                <a:effectLst/>
                <a:latin typeface="+mn-lt"/>
                <a:ea typeface="+mn-ea"/>
                <a:cs typeface="+mn-cs"/>
              </a:rPr>
              <a:t>rebuffers</a:t>
            </a:r>
            <a:r>
              <a:rPr lang="en-US" sz="1200" kern="1200" baseline="0" dirty="0" smtClean="0">
                <a:solidFill>
                  <a:schemeClr val="tx1"/>
                </a:solidFill>
                <a:effectLst/>
                <a:latin typeface="+mn-lt"/>
                <a:ea typeface="+mn-ea"/>
                <a:cs typeface="+mn-cs"/>
              </a:rPr>
              <a:t> or bitrate gets changed. The mu and lambda are balancing factors, which can be customized for different preference.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Remove the text when </a:t>
            </a:r>
            <a:r>
              <a:rPr lang="en-US" sz="1200" kern="1200" baseline="0" dirty="0" err="1" smtClean="0">
                <a:solidFill>
                  <a:schemeClr val="tx1"/>
                </a:solidFill>
                <a:effectLst/>
                <a:latin typeface="+mn-lt"/>
                <a:ea typeface="+mn-ea"/>
                <a:cs typeface="+mn-cs"/>
              </a:rPr>
              <a:t>nn</a:t>
            </a:r>
            <a:r>
              <a:rPr lang="en-US" sz="1200" kern="1200" baseline="0" dirty="0" smtClean="0">
                <a:solidFill>
                  <a:schemeClr val="tx1"/>
                </a:solidFill>
                <a:effectLst/>
                <a:latin typeface="+mn-lt"/>
                <a:ea typeface="+mn-ea"/>
                <a:cs typeface="+mn-cs"/>
              </a:rPr>
              <a:t> shows up</a:t>
            </a:r>
          </a:p>
        </p:txBody>
      </p:sp>
      <p:sp>
        <p:nvSpPr>
          <p:cNvPr id="4" name="Slide Number Placeholder 3"/>
          <p:cNvSpPr>
            <a:spLocks noGrp="1"/>
          </p:cNvSpPr>
          <p:nvPr>
            <p:ph type="sldNum" sz="quarter" idx="10"/>
          </p:nvPr>
        </p:nvSpPr>
        <p:spPr/>
        <p:txBody>
          <a:bodyPr/>
          <a:lstStyle/>
          <a:p>
            <a:fld id="{E958D69D-E82F-E54F-B8DC-D196FC61EE80}" type="slidenum">
              <a:rPr lang="en-US" smtClean="0"/>
              <a:t>8</a:t>
            </a:fld>
            <a:endParaRPr lang="en-US"/>
          </a:p>
        </p:txBody>
      </p:sp>
    </p:spTree>
    <p:extLst>
      <p:ext uri="{BB962C8B-B14F-4D97-AF65-F5344CB8AC3E}">
        <p14:creationId xmlns:p14="http://schemas.microsoft.com/office/powerpoint/2010/main" val="46881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570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3268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91526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021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ECCBE1-EAA7-934B-B0D2-438621195880}" type="datetime1">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491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941059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t>8/22/17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348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t>8/22/17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64078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t>8/22/17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1457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BAC4F4-2295-1D4F-9632-CBA11581116D}" type="datetime1">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9923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FF97A3-97BA-0E4B-B4E7-722A10372C75}" type="datetime1">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0113269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BB3947-3A7A-474A-BB4F-333CE1ECBEDD}" type="datetime1">
              <a:rPr lang="en-US" smtClean="0"/>
              <a:t>8/22/17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D68F6D-792F-C840-8BAC-1A964D3CE3FA}" type="slidenum">
              <a:rPr lang="en-US" smtClean="0"/>
              <a:t>‹#›</a:t>
            </a:fld>
            <a:endParaRPr lang="en-US"/>
          </a:p>
        </p:txBody>
      </p:sp>
    </p:spTree>
    <p:extLst>
      <p:ext uri="{BB962C8B-B14F-4D97-AF65-F5344CB8AC3E}">
        <p14:creationId xmlns:p14="http://schemas.microsoft.com/office/powerpoint/2010/main" val="1976149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5.png"/><Relationship Id="rId5" Type="http://schemas.openxmlformats.org/officeDocument/2006/relationships/image" Target="../media/image2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3.mp4"/><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2.png"/><Relationship Id="rId7" Type="http://schemas.openxmlformats.org/officeDocument/2006/relationships/image" Target="../media/image4.gif"/><Relationship Id="rId1" Type="http://schemas.openxmlformats.org/officeDocument/2006/relationships/tags" Target="../tags/tag12.xml"/><Relationship Id="rId2" Type="http://schemas.microsoft.com/office/2007/relationships/media" Target="../media/media3.mp4"/></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9.emf"/><Relationship Id="rId5" Type="http://schemas.openxmlformats.org/officeDocument/2006/relationships/image" Target="../media/image40.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image" Target="../media/image48.emf"/><Relationship Id="rId12" Type="http://schemas.openxmlformats.org/officeDocument/2006/relationships/image" Target="../media/image49.emf"/><Relationship Id="rId13" Type="http://schemas.openxmlformats.org/officeDocument/2006/relationships/image" Target="../media/image50.emf"/><Relationship Id="rId14" Type="http://schemas.openxmlformats.org/officeDocument/2006/relationships/image" Target="../media/image51.emf"/><Relationship Id="rId15" Type="http://schemas.openxmlformats.org/officeDocument/2006/relationships/image" Target="../media/image52.emf"/><Relationship Id="rId16" Type="http://schemas.openxmlformats.org/officeDocument/2006/relationships/image" Target="../media/image53.emf"/><Relationship Id="rId17" Type="http://schemas.openxmlformats.org/officeDocument/2006/relationships/image" Target="../media/image54.emf"/><Relationship Id="rId18" Type="http://schemas.openxmlformats.org/officeDocument/2006/relationships/image" Target="../media/image55.emf"/><Relationship Id="rId19" Type="http://schemas.openxmlformats.org/officeDocument/2006/relationships/image" Target="../media/image56.emf"/><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0"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59.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3.png"/><Relationship Id="rId7" Type="http://schemas.openxmlformats.org/officeDocument/2006/relationships/image" Target="../media/image4.gif"/><Relationship Id="rId8" Type="http://schemas.openxmlformats.org/officeDocument/2006/relationships/image" Target="../media/image5.emf"/><Relationship Id="rId1" Type="http://schemas.openxmlformats.org/officeDocument/2006/relationships/tags" Target="../tags/tag1.xml"/><Relationship Id="rId2" Type="http://schemas.microsoft.com/office/2007/relationships/media"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eb.mit.edu/pensie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3.xml.rels><?xml version="1.0" encoding="UTF-8" standalone="yes"?>
<Relationships xmlns="http://schemas.openxmlformats.org/package/2006/relationships"><Relationship Id="rId11" Type="http://schemas.openxmlformats.org/officeDocument/2006/relationships/image" Target="../media/image4.gif"/><Relationship Id="rId12" Type="http://schemas.openxmlformats.org/officeDocument/2006/relationships/chart" Target="../charts/chart1.xml"/><Relationship Id="rId13" Type="http://schemas.openxmlformats.org/officeDocument/2006/relationships/image" Target="../media/image11.png"/><Relationship Id="rId14" Type="http://schemas.openxmlformats.org/officeDocument/2006/relationships/image" Target="../media/image12.emf"/><Relationship Id="rId1" Type="http://schemas.openxmlformats.org/officeDocument/2006/relationships/tags" Target="../tags/tag2.xml"/><Relationship Id="rId2" Type="http://schemas.microsoft.com/office/2007/relationships/media" Target="../media/media2.mov"/><Relationship Id="rId3" Type="http://schemas.openxmlformats.org/officeDocument/2006/relationships/video" Target="../media/media2.mov"/><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17.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emf"/><Relationship Id="rId13" Type="http://schemas.openxmlformats.org/officeDocument/2006/relationships/image" Target="../media/image20.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24526" y="498610"/>
            <a:ext cx="6515101" cy="1404553"/>
          </a:xfrm>
        </p:spPr>
        <p:txBody>
          <a:bodyPr>
            <a:normAutofit/>
          </a:bodyPr>
          <a:lstStyle/>
          <a:p>
            <a:r>
              <a:rPr lang="en-US" sz="3600" dirty="0" smtClean="0">
                <a:effectLst>
                  <a:outerShdw blurRad="63500" dist="76200" dir="2700000" algn="tl" rotWithShape="0">
                    <a:prstClr val="black">
                      <a:alpha val="10000"/>
                    </a:prstClr>
                  </a:outerShdw>
                </a:effectLst>
                <a:latin typeface="+mn-lt"/>
              </a:rPr>
              <a:t>Neural Adaptive Video Streaming with </a:t>
            </a:r>
            <a:r>
              <a:rPr lang="en-US" sz="3600" dirty="0" err="1" smtClean="0">
                <a:effectLst>
                  <a:outerShdw blurRad="63500" dist="76200" dir="2700000" algn="tl" rotWithShape="0">
                    <a:prstClr val="black">
                      <a:alpha val="10000"/>
                    </a:prstClr>
                  </a:outerShdw>
                </a:effectLst>
                <a:latin typeface="+mn-lt"/>
              </a:rPr>
              <a:t>Pensieve</a:t>
            </a:r>
            <a:endParaRPr lang="en-US" sz="3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1603132" y="2643762"/>
            <a:ext cx="5957888" cy="1157106"/>
          </a:xfrm>
        </p:spPr>
        <p:txBody>
          <a:bodyPr>
            <a:normAutofit/>
          </a:bodyPr>
          <a:lstStyle/>
          <a:p>
            <a:r>
              <a:rPr lang="en-US" sz="2025" dirty="0"/>
              <a:t>Hongzi Mao   </a:t>
            </a:r>
            <a:endParaRPr lang="en-US" sz="2025" dirty="0" smtClean="0"/>
          </a:p>
          <a:p>
            <a:r>
              <a:rPr lang="en-US" sz="2025" dirty="0" smtClean="0">
                <a:solidFill>
                  <a:schemeClr val="tx1">
                    <a:lumMod val="75000"/>
                    <a:lumOff val="25000"/>
                  </a:schemeClr>
                </a:solidFill>
              </a:rPr>
              <a:t>Ravi </a:t>
            </a:r>
            <a:r>
              <a:rPr lang="en-US" sz="2025" dirty="0">
                <a:solidFill>
                  <a:schemeClr val="tx1">
                    <a:lumMod val="75000"/>
                    <a:lumOff val="25000"/>
                  </a:schemeClr>
                </a:solidFill>
              </a:rPr>
              <a:t>Netravali   Mohammad </a:t>
            </a:r>
            <a:r>
              <a:rPr lang="en-US" sz="2025" dirty="0" err="1">
                <a:solidFill>
                  <a:schemeClr val="tx1">
                    <a:lumMod val="75000"/>
                    <a:lumOff val="25000"/>
                  </a:schemeClr>
                </a:solidFill>
              </a:rPr>
              <a:t>Alizadeh</a:t>
            </a:r>
            <a:endParaRPr lang="en-US" sz="2025" dirty="0">
              <a:solidFill>
                <a:schemeClr val="tx1">
                  <a:lumMod val="75000"/>
                  <a:lumOff val="25000"/>
                </a:schemeClr>
              </a:solidFill>
            </a:endParaRPr>
          </a:p>
        </p:txBody>
      </p:sp>
      <p:pic>
        <p:nvPicPr>
          <p:cNvPr id="7" name="Picture 6"/>
          <p:cNvPicPr>
            <a:picLocks noChangeAspect="1"/>
          </p:cNvPicPr>
          <p:nvPr/>
        </p:nvPicPr>
        <p:blipFill>
          <a:blip r:embed="rId3"/>
          <a:stretch>
            <a:fillRect/>
          </a:stretch>
        </p:blipFill>
        <p:spPr>
          <a:xfrm>
            <a:off x="6768064" y="3800868"/>
            <a:ext cx="1071563" cy="1071563"/>
          </a:xfrm>
          <a:prstGeom prst="rect">
            <a:avLst/>
          </a:prstGeom>
        </p:spPr>
      </p:pic>
      <p:pic>
        <p:nvPicPr>
          <p:cNvPr id="8" name="Picture 7"/>
          <p:cNvPicPr>
            <a:picLocks noChangeAspect="1"/>
          </p:cNvPicPr>
          <p:nvPr/>
        </p:nvPicPr>
        <p:blipFill>
          <a:blip r:embed="rId4"/>
          <a:stretch>
            <a:fillRect/>
          </a:stretch>
        </p:blipFill>
        <p:spPr>
          <a:xfrm>
            <a:off x="1176609" y="3800868"/>
            <a:ext cx="1496275" cy="997516"/>
          </a:xfrm>
          <a:prstGeom prst="rect">
            <a:avLst/>
          </a:prstGeom>
        </p:spPr>
      </p:pic>
    </p:spTree>
    <p:extLst>
      <p:ext uri="{BB962C8B-B14F-4D97-AF65-F5344CB8AC3E}">
        <p14:creationId xmlns:p14="http://schemas.microsoft.com/office/powerpoint/2010/main" val="1841248202"/>
      </p:ext>
    </p:extLst>
  </p:cSld>
  <p:clrMapOvr>
    <a:masterClrMapping/>
  </p:clrMapOvr>
  <mc:AlternateContent xmlns:mc="http://schemas.openxmlformats.org/markup-compatibility/2006" xmlns:p14="http://schemas.microsoft.com/office/powerpoint/2010/main">
    <mc:Choice Requires="p14">
      <p:transition spd="slow" p14:dur="2000" advTm="8814"/>
    </mc:Choice>
    <mc:Fallback xmlns="">
      <p:transition spd="slow" advTm="8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9</a:t>
            </a:fld>
            <a:endParaRPr lang="en-US"/>
          </a:p>
        </p:txBody>
      </p:sp>
      <p:sp>
        <p:nvSpPr>
          <p:cNvPr id="5" name="Title 1"/>
          <p:cNvSpPr txBox="1">
            <a:spLocks/>
          </p:cNvSpPr>
          <p:nvPr/>
        </p:nvSpPr>
        <p:spPr>
          <a:xfrm>
            <a:off x="2321461" y="184473"/>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to Train the ABR Agent</a:t>
            </a:r>
            <a:endParaRPr lang="en-US" sz="2700" b="1" dirty="0"/>
          </a:p>
        </p:txBody>
      </p:sp>
      <p:sp>
        <p:nvSpPr>
          <p:cNvPr id="77" name="Rectangle 76"/>
          <p:cNvSpPr/>
          <p:nvPr/>
        </p:nvSpPr>
        <p:spPr>
          <a:xfrm>
            <a:off x="2495542" y="887511"/>
            <a:ext cx="3987107" cy="222802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2495542" y="883831"/>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79" name="TextBox 78"/>
          <p:cNvSpPr txBox="1"/>
          <p:nvPr/>
        </p:nvSpPr>
        <p:spPr>
          <a:xfrm>
            <a:off x="2651778" y="1649298"/>
            <a:ext cx="786771" cy="1015663"/>
          </a:xfrm>
          <a:prstGeom prst="rect">
            <a:avLst/>
          </a:prstGeom>
          <a:noFill/>
          <a:ln w="19050" cmpd="sng">
            <a:solidFill>
              <a:schemeClr val="tx1"/>
            </a:solidFill>
          </a:ln>
        </p:spPr>
        <p:txBody>
          <a:bodyPr wrap="square" rtlCol="0">
            <a:spAutoFit/>
          </a:bodyPr>
          <a:lstStyle/>
          <a:p>
            <a:pPr algn="ctr"/>
            <a:endParaRPr lang="en-US" sz="2000" dirty="0" smtClean="0"/>
          </a:p>
          <a:p>
            <a:pPr algn="ctr"/>
            <a:r>
              <a:rPr lang="en-US" sz="2000" dirty="0" smtClean="0"/>
              <a:t>state</a:t>
            </a:r>
          </a:p>
          <a:p>
            <a:pPr algn="ctr"/>
            <a:endParaRPr lang="en-US" sz="2000" i="1" dirty="0"/>
          </a:p>
        </p:txBody>
      </p:sp>
      <p:sp>
        <p:nvSpPr>
          <p:cNvPr id="80" name="TextBox 79"/>
          <p:cNvSpPr txBox="1"/>
          <p:nvPr/>
        </p:nvSpPr>
        <p:spPr>
          <a:xfrm>
            <a:off x="3826351" y="1187818"/>
            <a:ext cx="1957962" cy="323165"/>
          </a:xfrm>
          <a:prstGeom prst="rect">
            <a:avLst/>
          </a:prstGeom>
          <a:noFill/>
        </p:spPr>
        <p:txBody>
          <a:bodyPr wrap="square" rtlCol="0">
            <a:spAutoFit/>
          </a:bodyPr>
          <a:lstStyle/>
          <a:p>
            <a:r>
              <a:rPr lang="en-US" sz="1500" dirty="0" smtClean="0"/>
              <a:t>Neural Network</a:t>
            </a:r>
            <a:endParaRPr lang="en-US" sz="1500" dirty="0"/>
          </a:p>
        </p:txBody>
      </p:sp>
      <p:grpSp>
        <p:nvGrpSpPr>
          <p:cNvPr id="81" name="Group 80"/>
          <p:cNvGrpSpPr/>
          <p:nvPr/>
        </p:nvGrpSpPr>
        <p:grpSpPr>
          <a:xfrm>
            <a:off x="3438549" y="1476737"/>
            <a:ext cx="1879021" cy="1333615"/>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5244628" y="1502225"/>
            <a:ext cx="3498669" cy="1414161"/>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4588174" y="2516117"/>
              <a:ext cx="654346" cy="369332"/>
            </a:xfrm>
            <a:prstGeom prst="rect">
              <a:avLst/>
            </a:prstGeom>
            <a:noFill/>
          </p:spPr>
          <p:txBody>
            <a:bodyPr wrap="none" rtlCol="0">
              <a:spAutoFit/>
            </a:bodyPr>
            <a:lstStyle/>
            <a:p>
              <a:r>
                <a:rPr lang="en-US" dirty="0" smtClean="0"/>
                <a:t>240P</a:t>
              </a:r>
              <a:endParaRPr lang="en-US" dirty="0"/>
            </a:p>
          </p:txBody>
        </p:sp>
        <p:sp>
          <p:nvSpPr>
            <p:cNvPr id="151" name="TextBox 150"/>
            <p:cNvSpPr txBox="1"/>
            <p:nvPr/>
          </p:nvSpPr>
          <p:spPr>
            <a:xfrm>
              <a:off x="4581875" y="2828407"/>
              <a:ext cx="654346" cy="369332"/>
            </a:xfrm>
            <a:prstGeom prst="rect">
              <a:avLst/>
            </a:prstGeom>
            <a:noFill/>
          </p:spPr>
          <p:txBody>
            <a:bodyPr wrap="none" rtlCol="0">
              <a:spAutoFit/>
            </a:bodyPr>
            <a:lstStyle/>
            <a:p>
              <a:r>
                <a:rPr lang="en-US" dirty="0" smtClean="0"/>
                <a:t>480P</a:t>
              </a:r>
              <a:endParaRPr lang="en-US" dirty="0"/>
            </a:p>
          </p:txBody>
        </p:sp>
        <p:sp>
          <p:nvSpPr>
            <p:cNvPr id="152" name="TextBox 151"/>
            <p:cNvSpPr txBox="1"/>
            <p:nvPr/>
          </p:nvSpPr>
          <p:spPr>
            <a:xfrm>
              <a:off x="4592834" y="3126004"/>
              <a:ext cx="654346" cy="369332"/>
            </a:xfrm>
            <a:prstGeom prst="rect">
              <a:avLst/>
            </a:prstGeom>
            <a:noFill/>
          </p:spPr>
          <p:txBody>
            <a:bodyPr wrap="none" rtlCol="0">
              <a:spAutoFit/>
            </a:bodyPr>
            <a:lstStyle/>
            <a:p>
              <a:r>
                <a:rPr lang="en-US" dirty="0" smtClean="0"/>
                <a:t>720P</a:t>
              </a:r>
              <a:endParaRPr lang="en-US" dirty="0"/>
            </a:p>
          </p:txBody>
        </p:sp>
        <p:sp>
          <p:nvSpPr>
            <p:cNvPr id="153" name="TextBox 152"/>
            <p:cNvSpPr txBox="1"/>
            <p:nvPr/>
          </p:nvSpPr>
          <p:spPr>
            <a:xfrm>
              <a:off x="4558831" y="3423917"/>
              <a:ext cx="771365" cy="369332"/>
            </a:xfrm>
            <a:prstGeom prst="rect">
              <a:avLst/>
            </a:prstGeom>
            <a:noFill/>
          </p:spPr>
          <p:txBody>
            <a:bodyPr wrap="none" rtlCol="0">
              <a:spAutoFit/>
            </a:bodyPr>
            <a:lstStyle/>
            <a:p>
              <a:r>
                <a:rPr lang="en-US" dirty="0" smtClean="0"/>
                <a:t>1080P</a:t>
              </a:r>
              <a:endParaRPr lang="en-US" dirty="0"/>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524531" y="2167432"/>
            <a:ext cx="2127247"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379960" y="899381"/>
            <a:ext cx="1283402" cy="646331"/>
          </a:xfrm>
          <a:prstGeom prst="rect">
            <a:avLst/>
          </a:prstGeom>
          <a:noFill/>
        </p:spPr>
        <p:txBody>
          <a:bodyPr wrap="square" rtlCol="0">
            <a:spAutoFit/>
          </a:bodyPr>
          <a:lstStyle/>
          <a:p>
            <a:r>
              <a:rPr lang="en-US" dirty="0" smtClean="0"/>
              <a:t> policy </a:t>
            </a:r>
          </a:p>
          <a:p>
            <a:r>
              <a:rPr lang="en-US" dirty="0" smtClean="0"/>
              <a:t>π</a:t>
            </a:r>
            <a:r>
              <a:rPr lang="en-US" baseline="-25000" dirty="0" err="1" smtClean="0"/>
              <a:t>θ</a:t>
            </a:r>
            <a:r>
              <a:rPr lang="en-US" dirty="0" smtClean="0"/>
              <a:t>(</a:t>
            </a:r>
            <a:r>
              <a:rPr lang="en-US" i="1" dirty="0" smtClean="0"/>
              <a:t>s, a</a:t>
            </a:r>
            <a:r>
              <a:rPr lang="en-US" dirty="0" smtClean="0"/>
              <a:t>)</a:t>
            </a:r>
            <a:endParaRPr lang="en-US" dirty="0"/>
          </a:p>
        </p:txBody>
      </p:sp>
      <p:sp>
        <p:nvSpPr>
          <p:cNvPr id="158" name="TextBox 157"/>
          <p:cNvSpPr txBox="1"/>
          <p:nvPr/>
        </p:nvSpPr>
        <p:spPr>
          <a:xfrm>
            <a:off x="6700974" y="1951885"/>
            <a:ext cx="3005213" cy="707886"/>
          </a:xfrm>
          <a:prstGeom prst="rect">
            <a:avLst/>
          </a:prstGeom>
          <a:noFill/>
        </p:spPr>
        <p:txBody>
          <a:bodyPr wrap="square" rtlCol="0">
            <a:spAutoFit/>
          </a:bodyPr>
          <a:lstStyle/>
          <a:p>
            <a:r>
              <a:rPr lang="en-US" sz="2000" dirty="0" smtClean="0"/>
              <a:t>Take action </a:t>
            </a:r>
            <a:r>
              <a:rPr lang="en-US" sz="2000" i="1" dirty="0" smtClean="0"/>
              <a:t>a</a:t>
            </a:r>
          </a:p>
          <a:p>
            <a:r>
              <a:rPr lang="en-US" sz="2000" dirty="0"/>
              <a:t>n</a:t>
            </a:r>
            <a:r>
              <a:rPr lang="en-US" sz="2000" dirty="0" smtClean="0"/>
              <a:t>ext bitrate</a:t>
            </a:r>
            <a:endParaRPr lang="en-US" sz="2000" dirty="0"/>
          </a:p>
        </p:txBody>
      </p:sp>
      <p:sp>
        <p:nvSpPr>
          <p:cNvPr id="161" name="Rectangle 160"/>
          <p:cNvSpPr/>
          <p:nvPr/>
        </p:nvSpPr>
        <p:spPr>
          <a:xfrm>
            <a:off x="656024" y="1807652"/>
            <a:ext cx="1780680" cy="400110"/>
          </a:xfrm>
          <a:prstGeom prst="rect">
            <a:avLst/>
          </a:prstGeom>
        </p:spPr>
        <p:txBody>
          <a:bodyPr wrap="none">
            <a:spAutoFit/>
          </a:bodyPr>
          <a:lstStyle/>
          <a:p>
            <a:r>
              <a:rPr lang="en-US" sz="2000" dirty="0" smtClean="0"/>
              <a:t>Observe state </a:t>
            </a:r>
            <a:r>
              <a:rPr lang="en-US" sz="2000" i="1" dirty="0" smtClean="0"/>
              <a:t>s</a:t>
            </a:r>
            <a:endParaRPr lang="en-US" sz="2000" i="1" dirty="0"/>
          </a:p>
        </p:txBody>
      </p:sp>
      <p:sp>
        <p:nvSpPr>
          <p:cNvPr id="167" name="TextBox 166"/>
          <p:cNvSpPr txBox="1"/>
          <p:nvPr/>
        </p:nvSpPr>
        <p:spPr>
          <a:xfrm>
            <a:off x="3862405" y="2766358"/>
            <a:ext cx="1354382" cy="369332"/>
          </a:xfrm>
          <a:prstGeom prst="rect">
            <a:avLst/>
          </a:prstGeom>
          <a:noFill/>
        </p:spPr>
        <p:txBody>
          <a:bodyPr wrap="none" rtlCol="0">
            <a:spAutoFit/>
          </a:bodyPr>
          <a:lstStyle/>
          <a:p>
            <a:r>
              <a:rPr lang="en-US" dirty="0" smtClean="0"/>
              <a:t>parameter </a:t>
            </a:r>
            <a:r>
              <a:rPr lang="en-US" dirty="0" err="1" smtClean="0"/>
              <a:t>θ</a:t>
            </a:r>
            <a:endParaRPr lang="en-US" dirty="0"/>
          </a:p>
        </p:txBody>
      </p:sp>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7814" y="4016295"/>
            <a:ext cx="2884840" cy="834171"/>
          </a:xfrm>
          <a:prstGeom prst="rect">
            <a:avLst/>
          </a:prstGeom>
        </p:spPr>
      </p:pic>
      <p:cxnSp>
        <p:nvCxnSpPr>
          <p:cNvPr id="170" name="Straight Arrow Connector 169"/>
          <p:cNvCxnSpPr>
            <a:stCxn id="169" idx="0"/>
            <a:endCxn id="172" idx="1"/>
          </p:cNvCxnSpPr>
          <p:nvPr/>
        </p:nvCxnSpPr>
        <p:spPr>
          <a:xfrm>
            <a:off x="3950234" y="4016295"/>
            <a:ext cx="1694842" cy="696567"/>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5645076" y="4358919"/>
            <a:ext cx="1714957" cy="707886"/>
          </a:xfrm>
          <a:prstGeom prst="rect">
            <a:avLst/>
          </a:prstGeom>
          <a:noFill/>
        </p:spPr>
        <p:txBody>
          <a:bodyPr wrap="none" rtlCol="0">
            <a:spAutoFit/>
          </a:bodyPr>
          <a:lstStyle/>
          <a:p>
            <a:r>
              <a:rPr lang="en-US" sz="2000" dirty="0">
                <a:solidFill>
                  <a:srgbClr val="ED411D"/>
                </a:solidFill>
              </a:rPr>
              <a:t>e</a:t>
            </a:r>
            <a:r>
              <a:rPr lang="en-US" sz="2000" dirty="0" smtClean="0">
                <a:solidFill>
                  <a:srgbClr val="ED411D"/>
                </a:solidFill>
              </a:rPr>
              <a:t>stimate </a:t>
            </a:r>
            <a:r>
              <a:rPr lang="en-US" sz="2000">
                <a:solidFill>
                  <a:srgbClr val="ED411D"/>
                </a:solidFill>
              </a:rPr>
              <a:t>from </a:t>
            </a:r>
            <a:endParaRPr lang="en-US" sz="2000" smtClean="0">
              <a:solidFill>
                <a:srgbClr val="ED411D"/>
              </a:solidFill>
            </a:endParaRPr>
          </a:p>
          <a:p>
            <a:r>
              <a:rPr lang="en-US" sz="2000" dirty="0" smtClean="0">
                <a:solidFill>
                  <a:srgbClr val="ED411D"/>
                </a:solidFill>
              </a:rPr>
              <a:t>empirical data</a:t>
            </a:r>
            <a:endParaRPr lang="en-US" sz="2000" dirty="0">
              <a:solidFill>
                <a:srgbClr val="ED411D"/>
              </a:solidFill>
            </a:endParaRPr>
          </a:p>
        </p:txBody>
      </p:sp>
      <p:sp>
        <p:nvSpPr>
          <p:cNvPr id="176" name="Rectangle 175"/>
          <p:cNvSpPr/>
          <p:nvPr/>
        </p:nvSpPr>
        <p:spPr>
          <a:xfrm>
            <a:off x="1254758" y="4158864"/>
            <a:ext cx="1102353" cy="400110"/>
          </a:xfrm>
          <a:prstGeom prst="rect">
            <a:avLst/>
          </a:prstGeom>
        </p:spPr>
        <p:txBody>
          <a:bodyPr wrap="none">
            <a:spAutoFit/>
          </a:bodyPr>
          <a:lstStyle/>
          <a:p>
            <a:r>
              <a:rPr lang="en-US" sz="2000" b="1" dirty="0" smtClean="0"/>
              <a:t>Training</a:t>
            </a:r>
            <a:r>
              <a:rPr lang="en-US" sz="2000" dirty="0" smtClean="0"/>
              <a:t>:</a:t>
            </a:r>
            <a:endParaRPr lang="en-US" sz="2000" i="1" dirty="0"/>
          </a:p>
        </p:txBody>
      </p:sp>
      <p:sp>
        <p:nvSpPr>
          <p:cNvPr id="146" name="Rectangle 145"/>
          <p:cNvSpPr/>
          <p:nvPr/>
        </p:nvSpPr>
        <p:spPr>
          <a:xfrm>
            <a:off x="1254758" y="3493935"/>
            <a:ext cx="6397842" cy="400110"/>
          </a:xfrm>
          <a:prstGeom prst="rect">
            <a:avLst/>
          </a:prstGeom>
        </p:spPr>
        <p:txBody>
          <a:bodyPr wrap="none">
            <a:spAutoFit/>
          </a:bodyPr>
          <a:lstStyle/>
          <a:p>
            <a:r>
              <a:rPr lang="en-US" sz="2000" b="1" dirty="0" smtClean="0"/>
              <a:t>Collect experience data</a:t>
            </a:r>
            <a:r>
              <a:rPr lang="en-US" sz="2000" dirty="0" smtClean="0"/>
              <a:t>: trajectory of [state, action, reward]</a:t>
            </a:r>
            <a:endParaRPr lang="en-US" sz="2000" i="1" dirty="0"/>
          </a:p>
        </p:txBody>
      </p:sp>
    </p:spTree>
    <p:custDataLst>
      <p:tags r:id="rId1"/>
    </p:custDataLst>
    <p:extLst>
      <p:ext uri="{BB962C8B-B14F-4D97-AF65-F5344CB8AC3E}">
        <p14:creationId xmlns:p14="http://schemas.microsoft.com/office/powerpoint/2010/main" val="907290817"/>
      </p:ext>
    </p:extLst>
  </p:cSld>
  <p:clrMapOvr>
    <a:masterClrMapping/>
  </p:clrMapOvr>
  <mc:AlternateContent xmlns:mc="http://schemas.openxmlformats.org/markup-compatibility/2006" xmlns:p14="http://schemas.microsoft.com/office/powerpoint/2010/main">
    <mc:Choice Requires="p14">
      <p:transition spd="slow" p14:dur="2000" advTm="46442"/>
    </mc:Choice>
    <mc:Fallback xmlns="">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10</a:t>
            </a:fld>
            <a:endParaRPr lang="en-US"/>
          </a:p>
        </p:txBody>
      </p:sp>
      <p:sp>
        <p:nvSpPr>
          <p:cNvPr id="5" name="Title 1"/>
          <p:cNvSpPr>
            <a:spLocks noGrp="1"/>
          </p:cNvSpPr>
          <p:nvPr>
            <p:ph type="title"/>
          </p:nvPr>
        </p:nvSpPr>
        <p:spPr>
          <a:xfrm>
            <a:off x="2244580" y="44394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151516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extLst>
      <p:ext uri="{BB962C8B-B14F-4D97-AF65-F5344CB8AC3E}">
        <p14:creationId xmlns:p14="http://schemas.microsoft.com/office/powerpoint/2010/main" val="149455393"/>
      </p:ext>
    </p:extLst>
  </p:cSld>
  <p:clrMapOvr>
    <a:masterClrMapping/>
  </p:clrMapOvr>
  <mc:AlternateContent xmlns:mc="http://schemas.openxmlformats.org/markup-compatibility/2006" xmlns:p14="http://schemas.microsoft.com/office/powerpoint/2010/main">
    <mc:Choice Requires="p14">
      <p:transition spd="slow" p14:dur="2000" advTm="60560"/>
    </mc:Choice>
    <mc:Fallback xmlns="">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0038" y="115856"/>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Training System</a:t>
            </a:r>
            <a:endParaRPr lang="en-US" sz="2700" b="1" dirty="0"/>
          </a:p>
        </p:txBody>
      </p:sp>
      <p:sp>
        <p:nvSpPr>
          <p:cNvPr id="46" name="TextBox 45"/>
          <p:cNvSpPr txBox="1"/>
          <p:nvPr/>
        </p:nvSpPr>
        <p:spPr>
          <a:xfrm>
            <a:off x="6315305" y="2084893"/>
            <a:ext cx="2043424" cy="584775"/>
          </a:xfrm>
          <a:prstGeom prst="rect">
            <a:avLst/>
          </a:prstGeom>
          <a:noFill/>
        </p:spPr>
        <p:txBody>
          <a:bodyPr wrap="square" rtlCol="0">
            <a:spAutoFit/>
          </a:bodyPr>
          <a:lstStyle/>
          <a:p>
            <a:pPr algn="ctr"/>
            <a:r>
              <a:rPr lang="en-US" sz="1600" dirty="0"/>
              <a:t>{state, action, reward</a:t>
            </a:r>
            <a:r>
              <a:rPr lang="en-US" sz="1600" dirty="0" smtClean="0"/>
              <a:t>}</a:t>
            </a:r>
          </a:p>
          <a:p>
            <a:pPr algn="ctr"/>
            <a:r>
              <a:rPr lang="en-US" sz="1600" dirty="0" smtClean="0"/>
              <a:t>experiences</a:t>
            </a:r>
            <a:endParaRPr lang="en-US" sz="1600" dirty="0"/>
          </a:p>
        </p:txBody>
      </p:sp>
      <p:sp>
        <p:nvSpPr>
          <p:cNvPr id="50" name="TextBox 49"/>
          <p:cNvSpPr txBox="1"/>
          <p:nvPr/>
        </p:nvSpPr>
        <p:spPr>
          <a:xfrm>
            <a:off x="6389945" y="4058807"/>
            <a:ext cx="1874219" cy="584775"/>
          </a:xfrm>
          <a:prstGeom prst="rect">
            <a:avLst/>
          </a:prstGeom>
          <a:noFill/>
        </p:spPr>
        <p:txBody>
          <a:bodyPr wrap="square" rtlCol="0">
            <a:spAutoFit/>
          </a:bodyPr>
          <a:lstStyle/>
          <a:p>
            <a:pPr algn="ctr"/>
            <a:r>
              <a:rPr lang="en-US" sz="1600" dirty="0" smtClean="0"/>
              <a:t>updated neural </a:t>
            </a:r>
          </a:p>
          <a:p>
            <a:pPr algn="ctr"/>
            <a:r>
              <a:rPr lang="en-US" sz="1600" dirty="0" smtClean="0"/>
              <a:t>network parameters</a:t>
            </a:r>
            <a:endParaRPr lang="en-US" sz="1600" dirty="0"/>
          </a:p>
        </p:txBody>
      </p:sp>
      <p:sp>
        <p:nvSpPr>
          <p:cNvPr id="3" name="Slide Number Placeholder 2"/>
          <p:cNvSpPr>
            <a:spLocks noGrp="1"/>
          </p:cNvSpPr>
          <p:nvPr>
            <p:ph type="sldNum" sz="quarter" idx="12"/>
          </p:nvPr>
        </p:nvSpPr>
        <p:spPr/>
        <p:txBody>
          <a:bodyPr/>
          <a:lstStyle/>
          <a:p>
            <a:fld id="{81D68F6D-792F-C840-8BAC-1A964D3CE3FA}" type="slidenum">
              <a:rPr lang="en-US" smtClean="0"/>
              <a:t>11</a:t>
            </a:fld>
            <a:endParaRPr lang="en-US"/>
          </a:p>
        </p:txBody>
      </p:sp>
      <p:grpSp>
        <p:nvGrpSpPr>
          <p:cNvPr id="1210" name="Group 1209"/>
          <p:cNvGrpSpPr/>
          <p:nvPr/>
        </p:nvGrpSpPr>
        <p:grpSpPr>
          <a:xfrm>
            <a:off x="1857660" y="977161"/>
            <a:ext cx="4157012" cy="3752516"/>
            <a:chOff x="1857660" y="977161"/>
            <a:chExt cx="4157012" cy="3752516"/>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TextBox 51"/>
            <p:cNvSpPr txBox="1"/>
            <p:nvPr/>
          </p:nvSpPr>
          <p:spPr>
            <a:xfrm>
              <a:off x="3081674" y="977161"/>
              <a:ext cx="2932998" cy="615553"/>
            </a:xfrm>
            <a:prstGeom prst="rect">
              <a:avLst/>
            </a:prstGeom>
            <a:noFill/>
          </p:spPr>
          <p:txBody>
            <a:bodyPr wrap="square" rtlCol="0">
              <a:spAutoFit/>
            </a:bodyPr>
            <a:lstStyle/>
            <a:p>
              <a:pPr algn="ctr"/>
              <a:r>
                <a:rPr lang="en-US" sz="1800" b="1" dirty="0" smtClean="0"/>
                <a:t>Video playback</a:t>
              </a:r>
            </a:p>
            <a:p>
              <a:pPr algn="ctr"/>
              <a:r>
                <a:rPr lang="en-US" sz="1600" i="1" dirty="0" smtClean="0">
                  <a:solidFill>
                    <a:srgbClr val="3167FF"/>
                  </a:solidFill>
                </a:rPr>
                <a:t>Fast chunk-level simulator</a:t>
              </a:r>
              <a:endParaRPr lang="en-US" sz="1600" i="1" dirty="0">
                <a:solidFill>
                  <a:srgbClr val="3167FF"/>
                </a:solidFill>
              </a:endParaRP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worker</a:t>
              </a:r>
              <a:endParaRPr lang="en-US" sz="1400" b="1" dirty="0">
                <a:solidFill>
                  <a:schemeClr val="tx1"/>
                </a:solidFill>
              </a:endParaRP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grpSp>
      <p:sp>
        <p:nvSpPr>
          <p:cNvPr id="42" name="Rectangle 41"/>
          <p:cNvSpPr/>
          <p:nvPr/>
        </p:nvSpPr>
        <p:spPr>
          <a:xfrm>
            <a:off x="7762683" y="2814950"/>
            <a:ext cx="1002963" cy="98535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Pensieve</a:t>
            </a:r>
            <a:r>
              <a:rPr lang="en-US" sz="1600" dirty="0">
                <a:solidFill>
                  <a:schemeClr val="tx1"/>
                </a:solidFill>
              </a:rPr>
              <a:t> master</a:t>
            </a:r>
          </a:p>
        </p:txBody>
      </p:sp>
      <p:cxnSp>
        <p:nvCxnSpPr>
          <p:cNvPr id="43" name="Straight Arrow Connector 42"/>
          <p:cNvCxnSpPr/>
          <p:nvPr/>
        </p:nvCxnSpPr>
        <p:spPr>
          <a:xfrm>
            <a:off x="5791070" y="2168929"/>
            <a:ext cx="1959256" cy="103042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809762" y="1035450"/>
            <a:ext cx="2114977" cy="615553"/>
          </a:xfrm>
          <a:prstGeom prst="rect">
            <a:avLst/>
          </a:prstGeom>
          <a:noFill/>
        </p:spPr>
        <p:txBody>
          <a:bodyPr wrap="square" rtlCol="0">
            <a:spAutoFit/>
          </a:bodyPr>
          <a:lstStyle/>
          <a:p>
            <a:pPr algn="ctr"/>
            <a:r>
              <a:rPr lang="en-US" sz="1800" b="1" dirty="0" smtClean="0"/>
              <a:t>Model update </a:t>
            </a:r>
          </a:p>
          <a:p>
            <a:pPr algn="ctr"/>
            <a:r>
              <a:rPr lang="en-US" sz="1600" i="1" dirty="0" err="1" smtClean="0">
                <a:solidFill>
                  <a:srgbClr val="3167FF"/>
                </a:solidFill>
              </a:rPr>
              <a:t>TensorFlow</a:t>
            </a:r>
            <a:endParaRPr lang="en-US" sz="1400" i="1" dirty="0">
              <a:solidFill>
                <a:srgbClr val="3167FF"/>
              </a:solidFill>
            </a:endParaRPr>
          </a:p>
        </p:txBody>
      </p:sp>
      <p:cxnSp>
        <p:nvCxnSpPr>
          <p:cNvPr id="1182" name="Straight Arrow Connector 1181"/>
          <p:cNvCxnSpPr/>
          <p:nvPr/>
        </p:nvCxnSpPr>
        <p:spPr>
          <a:xfrm>
            <a:off x="5789100" y="3061089"/>
            <a:ext cx="1961226" cy="23780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5789100" y="3450314"/>
            <a:ext cx="1961226" cy="114443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5771564" y="2456067"/>
            <a:ext cx="1967378" cy="99424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5767552" y="3199356"/>
            <a:ext cx="1979282" cy="111560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5775065" y="3305032"/>
            <a:ext cx="1955994" cy="202421"/>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114300" y="901456"/>
            <a:ext cx="2733741" cy="395745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114300" y="901456"/>
              <a:ext cx="2733741" cy="892552"/>
            </a:xfrm>
            <a:prstGeom prst="rect">
              <a:avLst/>
            </a:prstGeom>
            <a:noFill/>
          </p:spPr>
          <p:txBody>
            <a:bodyPr wrap="square" rtlCol="0">
              <a:spAutoFit/>
            </a:bodyPr>
            <a:lstStyle/>
            <a:p>
              <a:pPr algn="ctr"/>
              <a:r>
                <a:rPr lang="en-US" sz="1800" b="1" dirty="0"/>
                <a:t>Large corpus of </a:t>
              </a:r>
            </a:p>
            <a:p>
              <a:pPr algn="ctr"/>
              <a:r>
                <a:rPr lang="en-US" sz="1800" b="1" dirty="0"/>
                <a:t>network </a:t>
              </a:r>
              <a:r>
                <a:rPr lang="en-US" sz="1800" b="1" dirty="0" smtClean="0"/>
                <a:t>traces</a:t>
              </a:r>
            </a:p>
            <a:p>
              <a:pPr algn="ctr"/>
              <a:r>
                <a:rPr lang="en-US" sz="1600" i="1" dirty="0" smtClean="0">
                  <a:solidFill>
                    <a:srgbClr val="3167FF"/>
                  </a:solidFill>
                </a:rPr>
                <a:t>cellular, broadband, synthetic</a:t>
              </a:r>
              <a:endParaRPr lang="en-US" sz="1600" i="1" dirty="0">
                <a:solidFill>
                  <a:srgbClr val="3167FF"/>
                </a:solidFill>
              </a:endParaRP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36066798"/>
      </p:ext>
    </p:extLst>
  </p:cSld>
  <p:clrMapOvr>
    <a:masterClrMapping/>
  </p:clrMapOvr>
  <mc:AlternateContent xmlns:mc="http://schemas.openxmlformats.org/markup-compatibility/2006" xmlns:p14="http://schemas.microsoft.com/office/powerpoint/2010/main">
    <mc:Choice Requires="p14">
      <p:transition spd="slow" p14:dur="2000" advTm="41936"/>
    </mc:Choice>
    <mc:Fallback xmlns="">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073844" y="489313"/>
            <a:ext cx="10617895" cy="4551317"/>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12</a:t>
            </a:fld>
            <a:endParaRPr lang="en-US"/>
          </a:p>
        </p:txBody>
      </p:sp>
      <p:sp>
        <p:nvSpPr>
          <p:cNvPr id="2" name="TextBox 1"/>
          <p:cNvSpPr txBox="1"/>
          <p:nvPr/>
        </p:nvSpPr>
        <p:spPr>
          <a:xfrm>
            <a:off x="271625" y="1449938"/>
            <a:ext cx="461665" cy="1026878"/>
          </a:xfrm>
          <a:prstGeom prst="rect">
            <a:avLst/>
          </a:prstGeom>
          <a:solidFill>
            <a:schemeClr val="bg1"/>
          </a:solidFill>
        </p:spPr>
        <p:txBody>
          <a:bodyPr vert="vert270" wrap="square" rtlCol="0">
            <a:spAutoFit/>
          </a:bodyPr>
          <a:lstStyle/>
          <a:p>
            <a:pPr algn="ctr"/>
            <a:r>
              <a:rPr lang="en-US" dirty="0" err="1" smtClean="0">
                <a:solidFill>
                  <a:srgbClr val="ED411D"/>
                </a:solidFill>
              </a:rPr>
              <a:t>Pensieve</a:t>
            </a:r>
            <a:endParaRPr lang="en-US" dirty="0">
              <a:solidFill>
                <a:srgbClr val="ED411D"/>
              </a:solidFill>
            </a:endParaRPr>
          </a:p>
        </p:txBody>
      </p:sp>
      <p:sp>
        <p:nvSpPr>
          <p:cNvPr id="6" name="TextBox 5"/>
          <p:cNvSpPr txBox="1"/>
          <p:nvPr/>
        </p:nvSpPr>
        <p:spPr>
          <a:xfrm>
            <a:off x="271624" y="3437441"/>
            <a:ext cx="461665" cy="615811"/>
          </a:xfrm>
          <a:prstGeom prst="rect">
            <a:avLst/>
          </a:prstGeom>
          <a:solidFill>
            <a:schemeClr val="bg1"/>
          </a:solidFill>
        </p:spPr>
        <p:txBody>
          <a:bodyPr vert="vert270" wrap="square" rtlCol="0">
            <a:spAutoFit/>
          </a:bodyPr>
          <a:lstStyle/>
          <a:p>
            <a:pPr algn="ctr"/>
            <a:r>
              <a:rPr lang="en-US" dirty="0" smtClean="0">
                <a:solidFill>
                  <a:srgbClr val="0070C0"/>
                </a:solidFill>
              </a:rPr>
              <a:t>MPC</a:t>
            </a:r>
            <a:endParaRPr lang="en-US" dirty="0">
              <a:solidFill>
                <a:srgbClr val="0070C0"/>
              </a:solidFill>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2978" y="3085413"/>
            <a:ext cx="1220892" cy="1220892"/>
          </a:xfrm>
          <a:prstGeom prst="rect">
            <a:avLst/>
          </a:prstGeom>
        </p:spPr>
      </p:pic>
      <p:sp>
        <p:nvSpPr>
          <p:cNvPr id="4" name="Title 1"/>
          <p:cNvSpPr txBox="1">
            <a:spLocks/>
          </p:cNvSpPr>
          <p:nvPr/>
        </p:nvSpPr>
        <p:spPr>
          <a:xfrm>
            <a:off x="2423886" y="2044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t>Demo</a:t>
            </a:r>
          </a:p>
        </p:txBody>
      </p:sp>
      <p:sp>
        <p:nvSpPr>
          <p:cNvPr id="9" name="TextBox 8"/>
          <p:cNvSpPr txBox="1"/>
          <p:nvPr/>
        </p:nvSpPr>
        <p:spPr>
          <a:xfrm rot="5400000" flipH="1">
            <a:off x="6711289" y="2971585"/>
            <a:ext cx="553998" cy="1730211"/>
          </a:xfrm>
          <a:prstGeom prst="rect">
            <a:avLst/>
          </a:prstGeom>
          <a:noFill/>
        </p:spPr>
        <p:txBody>
          <a:bodyPr vert="vert270" wrap="square" rtlCol="0">
            <a:spAutoFit/>
          </a:bodyPr>
          <a:lstStyle/>
          <a:p>
            <a:pPr algn="ctr"/>
            <a:r>
              <a:rPr lang="en-US" sz="2400" dirty="0" err="1" smtClean="0">
                <a:solidFill>
                  <a:srgbClr val="ED411D"/>
                </a:solidFill>
              </a:rPr>
              <a:t>Rebuffering</a:t>
            </a:r>
            <a:endParaRPr lang="en-US" sz="2400" dirty="0">
              <a:solidFill>
                <a:srgbClr val="ED411D"/>
              </a:solidFill>
            </a:endParaRPr>
          </a:p>
        </p:txBody>
      </p:sp>
      <p:sp>
        <p:nvSpPr>
          <p:cNvPr id="7" name="Rectangle 6"/>
          <p:cNvSpPr/>
          <p:nvPr/>
        </p:nvSpPr>
        <p:spPr>
          <a:xfrm>
            <a:off x="271624" y="763633"/>
            <a:ext cx="3674075" cy="400363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84140" y="4581525"/>
            <a:ext cx="347619" cy="18170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6666505" y="2625394"/>
            <a:ext cx="258944" cy="460019"/>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86650" y="2635268"/>
            <a:ext cx="57738" cy="429293"/>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03023" y="2635268"/>
            <a:ext cx="227840" cy="36993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09246" y="2280253"/>
            <a:ext cx="2402247" cy="400110"/>
          </a:xfrm>
          <a:prstGeom prst="rect">
            <a:avLst/>
          </a:prstGeom>
          <a:noFill/>
        </p:spPr>
        <p:txBody>
          <a:bodyPr wrap="square" rtlCol="0">
            <a:spAutoFit/>
          </a:bodyPr>
          <a:lstStyle/>
          <a:p>
            <a:r>
              <a:rPr lang="en-US" sz="2000" dirty="0"/>
              <a:t>c</a:t>
            </a:r>
            <a:r>
              <a:rPr lang="en-US" sz="2000" dirty="0" smtClean="0"/>
              <a:t>hances of outage</a:t>
            </a:r>
            <a:endParaRPr lang="en-US" sz="2000" dirty="0"/>
          </a:p>
        </p:txBody>
      </p:sp>
      <p:sp>
        <p:nvSpPr>
          <p:cNvPr id="16" name="Rectangle 15"/>
          <p:cNvSpPr/>
          <p:nvPr/>
        </p:nvSpPr>
        <p:spPr>
          <a:xfrm rot="16200000">
            <a:off x="3397284" y="1346584"/>
            <a:ext cx="1294225" cy="44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ED411D"/>
                </a:solidFill>
              </a:rPr>
              <a:t>Pensieve</a:t>
            </a:r>
            <a:r>
              <a:rPr lang="en-US" sz="1600" dirty="0" smtClean="0">
                <a:solidFill>
                  <a:srgbClr val="ED411D"/>
                </a:solidFill>
              </a:rPr>
              <a:t> buffer (sec)</a:t>
            </a:r>
            <a:endParaRPr lang="en-US" sz="1600" dirty="0">
              <a:solidFill>
                <a:srgbClr val="ED411D"/>
              </a:solidFill>
            </a:endParaRPr>
          </a:p>
        </p:txBody>
      </p:sp>
      <p:sp>
        <p:nvSpPr>
          <p:cNvPr id="20" name="Rectangle 19"/>
          <p:cNvSpPr/>
          <p:nvPr/>
        </p:nvSpPr>
        <p:spPr>
          <a:xfrm rot="16200000">
            <a:off x="3415861" y="3778933"/>
            <a:ext cx="127171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2379B5"/>
                </a:solidFill>
              </a:rPr>
              <a:t>MPC </a:t>
            </a:r>
          </a:p>
          <a:p>
            <a:pPr algn="ctr"/>
            <a:r>
              <a:rPr lang="en-US" sz="1600" dirty="0" smtClean="0">
                <a:solidFill>
                  <a:srgbClr val="2379B5"/>
                </a:solidFill>
              </a:rPr>
              <a:t>buffer (sec)</a:t>
            </a:r>
            <a:endParaRPr lang="en-US" sz="1600" dirty="0">
              <a:solidFill>
                <a:srgbClr val="2379B5"/>
              </a:solidFill>
            </a:endParaRPr>
          </a:p>
        </p:txBody>
      </p:sp>
      <p:sp>
        <p:nvSpPr>
          <p:cNvPr id="22" name="Rectangle 21"/>
          <p:cNvSpPr/>
          <p:nvPr/>
        </p:nvSpPr>
        <p:spPr>
          <a:xfrm rot="16200000">
            <a:off x="3429627" y="2564726"/>
            <a:ext cx="118995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Throughput (mbps)</a:t>
            </a:r>
            <a:endParaRPr lang="en-US" sz="1600" dirty="0">
              <a:solidFill>
                <a:schemeClr val="tx1"/>
              </a:solidFill>
            </a:endParaRPr>
          </a:p>
        </p:txBody>
      </p:sp>
      <p:sp>
        <p:nvSpPr>
          <p:cNvPr id="10" name="Rectangle 9"/>
          <p:cNvSpPr/>
          <p:nvPr/>
        </p:nvSpPr>
        <p:spPr>
          <a:xfrm>
            <a:off x="3834031" y="949371"/>
            <a:ext cx="4977461" cy="124636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32110" y="2190576"/>
            <a:ext cx="4979381" cy="12151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23854" y="3424844"/>
            <a:ext cx="4821382" cy="119193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42506176"/>
      </p:ext>
    </p:extLst>
  </p:cSld>
  <p:clrMapOvr>
    <a:masterClrMapping/>
  </p:clrMapOvr>
  <mc:AlternateContent xmlns:mc="http://schemas.openxmlformats.org/markup-compatibility/2006" xmlns:p14="http://schemas.microsoft.com/office/powerpoint/2010/main">
    <mc:Choice Requires="p14">
      <p:transition spd="slow" p14:dur="2000" advTm="69596"/>
    </mc:Choice>
    <mc:Fallback xmlns="">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extLst mod="1">
    <p:ext uri="{E180D4A7-C9FB-4DFB-919C-405C955672EB}">
      <p14:showEvtLst xmlns:p14="http://schemas.microsoft.com/office/powerpoint/2010/main">
        <p14:playEvt time="34448" objId="5"/>
        <p14:stopEvt time="69107"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73" y="1764314"/>
            <a:ext cx="3905941" cy="275456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280" y="1764314"/>
            <a:ext cx="3941322" cy="27589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673" y="1764314"/>
            <a:ext cx="3905941" cy="2754563"/>
          </a:xfrm>
          <a:prstGeom prst="rect">
            <a:avLst/>
          </a:prstGeom>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09" y="1760592"/>
            <a:ext cx="3935090" cy="27545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1198" y="1760584"/>
            <a:ext cx="3935090" cy="275456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202" y="1764313"/>
            <a:ext cx="3905941" cy="2754563"/>
          </a:xfrm>
          <a:prstGeom prst="rect">
            <a:avLst/>
          </a:prstGeom>
        </p:spPr>
      </p:pic>
      <p:sp>
        <p:nvSpPr>
          <p:cNvPr id="11" name="Title 1"/>
          <p:cNvSpPr txBox="1">
            <a:spLocks/>
          </p:cNvSpPr>
          <p:nvPr/>
        </p:nvSpPr>
        <p:spPr>
          <a:xfrm>
            <a:off x="2367391" y="74638"/>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Trace-driven Evaluation</a:t>
            </a:r>
            <a:endParaRPr lang="en-US" sz="2700" b="1" dirty="0"/>
          </a:p>
        </p:txBody>
      </p:sp>
      <p:sp>
        <p:nvSpPr>
          <p:cNvPr id="12" name="Rectangle 11"/>
          <p:cNvSpPr/>
          <p:nvPr/>
        </p:nvSpPr>
        <p:spPr>
          <a:xfrm>
            <a:off x="565969" y="637034"/>
            <a:ext cx="8727914" cy="830997"/>
          </a:xfrm>
          <a:prstGeom prst="rect">
            <a:avLst/>
          </a:prstGeom>
        </p:spPr>
        <p:txBody>
          <a:bodyPr wrap="square">
            <a:spAutoFit/>
          </a:bodyPr>
          <a:lstStyle/>
          <a:p>
            <a:pPr marL="285750" indent="-285750">
              <a:buFont typeface="Arial" charset="0"/>
              <a:buChar char="•"/>
            </a:pPr>
            <a:r>
              <a:rPr lang="en-US" sz="1600" b="1" dirty="0" smtClean="0"/>
              <a:t>Dataset:</a:t>
            </a:r>
            <a:r>
              <a:rPr lang="en-US" sz="1600" dirty="0" smtClean="0"/>
              <a:t> Two datasets, each dataset consists of 1000 </a:t>
            </a:r>
            <a:r>
              <a:rPr lang="en-US" sz="1600" dirty="0"/>
              <a:t>traces, each </a:t>
            </a:r>
            <a:r>
              <a:rPr lang="en-US" sz="1600" dirty="0" smtClean="0"/>
              <a:t>trace 320 seconds.</a:t>
            </a:r>
          </a:p>
          <a:p>
            <a:pPr marL="285750" indent="-285750">
              <a:buFont typeface="Arial" charset="0"/>
              <a:buChar char="•"/>
            </a:pPr>
            <a:r>
              <a:rPr lang="en-US" sz="1600" b="1" dirty="0" smtClean="0"/>
              <a:t>Video:</a:t>
            </a:r>
            <a:r>
              <a:rPr lang="en-US" sz="1600" dirty="0" smtClean="0"/>
              <a:t> 193 seconds. encoded at bitrates: </a:t>
            </a:r>
            <a:r>
              <a:rPr lang="en-US" sz="1600" dirty="0"/>
              <a:t>{300, 750, 1200, 1850, 2850, 4300} </a:t>
            </a:r>
            <a:r>
              <a:rPr lang="en-US" sz="1600" dirty="0" smtClean="0"/>
              <a:t>kbps.</a:t>
            </a:r>
          </a:p>
          <a:p>
            <a:pPr marL="285750" indent="-285750">
              <a:buFont typeface="Arial" charset="0"/>
              <a:buChar char="•"/>
            </a:pPr>
            <a:r>
              <a:rPr lang="en-US" sz="1600" b="1" dirty="0"/>
              <a:t>V</a:t>
            </a:r>
            <a:r>
              <a:rPr lang="en-US" sz="1600" b="1" dirty="0" smtClean="0"/>
              <a:t>ideo player:</a:t>
            </a:r>
            <a:r>
              <a:rPr lang="en-US" sz="1600" dirty="0" smtClean="0"/>
              <a:t> Google </a:t>
            </a:r>
            <a:r>
              <a:rPr lang="en-US" sz="1600" dirty="0"/>
              <a:t>Chrome </a:t>
            </a:r>
            <a:r>
              <a:rPr lang="en-US" sz="1600" dirty="0" smtClean="0"/>
              <a:t>browser  </a:t>
            </a:r>
            <a:r>
              <a:rPr lang="en-US" sz="1600" b="1" dirty="0" smtClean="0"/>
              <a:t>Video server:</a:t>
            </a:r>
            <a:r>
              <a:rPr lang="en-US" sz="1600" dirty="0" smtClean="0"/>
              <a:t> Apache server</a:t>
            </a:r>
            <a:endParaRPr lang="en-US" sz="1600" dirty="0"/>
          </a:p>
        </p:txBody>
      </p:sp>
      <p:sp>
        <p:nvSpPr>
          <p:cNvPr id="13" name="TextBox 12"/>
          <p:cNvSpPr txBox="1"/>
          <p:nvPr/>
        </p:nvSpPr>
        <p:spPr>
          <a:xfrm>
            <a:off x="1453058" y="1575313"/>
            <a:ext cx="2429832" cy="338554"/>
          </a:xfrm>
          <a:prstGeom prst="rect">
            <a:avLst/>
          </a:prstGeom>
          <a:noFill/>
        </p:spPr>
        <p:txBody>
          <a:bodyPr wrap="none" rtlCol="0">
            <a:spAutoFit/>
          </a:bodyPr>
          <a:lstStyle/>
          <a:p>
            <a:r>
              <a:rPr lang="en-US" sz="1600" dirty="0" smtClean="0"/>
              <a:t>Norway 3G </a:t>
            </a:r>
            <a:r>
              <a:rPr lang="en-US" altLang="zh-CN" sz="1600" smtClean="0"/>
              <a:t>c</a:t>
            </a:r>
            <a:r>
              <a:rPr lang="en-US" sz="1600" smtClean="0"/>
              <a:t>ellular </a:t>
            </a:r>
            <a:r>
              <a:rPr lang="en-US" sz="1600" smtClean="0"/>
              <a:t>dataset</a:t>
            </a:r>
            <a:endParaRPr lang="en-US" sz="1600" dirty="0"/>
          </a:p>
        </p:txBody>
      </p:sp>
      <p:sp>
        <p:nvSpPr>
          <p:cNvPr id="15" name="TextBox 14"/>
          <p:cNvSpPr txBox="1"/>
          <p:nvPr/>
        </p:nvSpPr>
        <p:spPr>
          <a:xfrm>
            <a:off x="5898911" y="1575313"/>
            <a:ext cx="2117246" cy="338554"/>
          </a:xfrm>
          <a:prstGeom prst="rect">
            <a:avLst/>
          </a:prstGeom>
          <a:noFill/>
        </p:spPr>
        <p:txBody>
          <a:bodyPr wrap="none" rtlCol="0">
            <a:spAutoFit/>
          </a:bodyPr>
          <a:lstStyle/>
          <a:p>
            <a:r>
              <a:rPr lang="en-US" sz="1600" dirty="0" smtClean="0"/>
              <a:t>FCC </a:t>
            </a:r>
            <a:r>
              <a:rPr lang="en-US" sz="1600" dirty="0" smtClean="0"/>
              <a:t>broadband </a:t>
            </a:r>
            <a:r>
              <a:rPr lang="en-US" sz="1600" dirty="0" smtClean="0"/>
              <a:t>dataset</a:t>
            </a:r>
            <a:endParaRPr lang="en-US" sz="1600" dirty="0"/>
          </a:p>
        </p:txBody>
      </p:sp>
      <p:sp>
        <p:nvSpPr>
          <p:cNvPr id="16" name="Down Arrow 15"/>
          <p:cNvSpPr/>
          <p:nvPr/>
        </p:nvSpPr>
        <p:spPr>
          <a:xfrm rot="16200000">
            <a:off x="2267104" y="3279294"/>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7" name="Down Arrow 16"/>
          <p:cNvSpPr/>
          <p:nvPr/>
        </p:nvSpPr>
        <p:spPr>
          <a:xfrm rot="16200000">
            <a:off x="6450156" y="327929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4" name="Rectangle 13"/>
          <p:cNvSpPr/>
          <p:nvPr/>
        </p:nvSpPr>
        <p:spPr>
          <a:xfrm>
            <a:off x="0" y="4123112"/>
            <a:ext cx="9144000" cy="1023553"/>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improves </a:t>
            </a:r>
            <a:r>
              <a:rPr lang="en-US" sz="2400" dirty="0" smtClean="0"/>
              <a:t>the best previous scheme </a:t>
            </a:r>
            <a:r>
              <a:rPr lang="en-US" sz="2400" dirty="0"/>
              <a:t>by </a:t>
            </a:r>
            <a:r>
              <a:rPr lang="en-US" sz="2400" dirty="0" smtClean="0"/>
              <a:t>12-25%</a:t>
            </a:r>
          </a:p>
          <a:p>
            <a:pPr algn="ctr"/>
            <a:r>
              <a:rPr lang="en-US" sz="2400" dirty="0"/>
              <a:t>a</a:t>
            </a:r>
            <a:r>
              <a:rPr lang="en-US" sz="2400" dirty="0" smtClean="0"/>
              <a:t>nd is within 9-14% of the offline optimal</a:t>
            </a:r>
            <a:endParaRPr lang="en-US" sz="2400" dirty="0"/>
          </a:p>
        </p:txBody>
      </p:sp>
      <p:sp>
        <p:nvSpPr>
          <p:cNvPr id="4" name="Slide Number Placeholder 3"/>
          <p:cNvSpPr>
            <a:spLocks noGrp="1"/>
          </p:cNvSpPr>
          <p:nvPr>
            <p:ph type="sldNum" sz="quarter" idx="12"/>
          </p:nvPr>
        </p:nvSpPr>
        <p:spPr>
          <a:xfrm>
            <a:off x="6803660" y="4754515"/>
            <a:ext cx="2057400" cy="273844"/>
          </a:xfrm>
        </p:spPr>
        <p:txBody>
          <a:bodyPr/>
          <a:lstStyle/>
          <a:p>
            <a:fld id="{81D68F6D-792F-C840-8BAC-1A964D3CE3FA}" type="slidenum">
              <a:rPr lang="en-US" smtClean="0"/>
              <a:t>13</a:t>
            </a:fld>
            <a:endParaRPr lang="en-US" dirty="0"/>
          </a:p>
        </p:txBody>
      </p:sp>
    </p:spTree>
    <p:custDataLst>
      <p:tags r:id="rId1"/>
    </p:custDataLst>
    <p:extLst>
      <p:ext uri="{BB962C8B-B14F-4D97-AF65-F5344CB8AC3E}">
        <p14:creationId xmlns:p14="http://schemas.microsoft.com/office/powerpoint/2010/main" val="1595541879"/>
      </p:ext>
    </p:extLst>
  </p:cSld>
  <p:clrMapOvr>
    <a:masterClrMapping/>
  </p:clrMapOvr>
  <mc:AlternateContent xmlns:mc="http://schemas.openxmlformats.org/markup-compatibility/2006" xmlns:p14="http://schemas.microsoft.com/office/powerpoint/2010/main">
    <mc:Choice Requires="p14">
      <p:transition spd="slow" p14:dur="2000" advTm="71631"/>
    </mc:Choice>
    <mc:Fallback xmlns="">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08035" y="253397"/>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a:t>QoE</a:t>
            </a:r>
            <a:r>
              <a:rPr lang="en-US" sz="2700" b="1" dirty="0"/>
              <a:t> </a:t>
            </a:r>
            <a:r>
              <a:rPr lang="en-US" sz="2700" b="1" dirty="0" smtClean="0"/>
              <a:t>Breakdown</a:t>
            </a:r>
            <a:endParaRPr lang="en-US" sz="27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44" y="1018903"/>
            <a:ext cx="8124049" cy="3060031"/>
          </a:xfrm>
          <a:prstGeom prst="rect">
            <a:avLst/>
          </a:prstGeom>
        </p:spPr>
      </p:pic>
      <p:grpSp>
        <p:nvGrpSpPr>
          <p:cNvPr id="2" name="Group 1"/>
          <p:cNvGrpSpPr/>
          <p:nvPr/>
        </p:nvGrpSpPr>
        <p:grpSpPr>
          <a:xfrm>
            <a:off x="1231514" y="4376312"/>
            <a:ext cx="6957622" cy="369333"/>
            <a:chOff x="1631482" y="4534853"/>
            <a:chExt cx="6957622" cy="369333"/>
          </a:xfrm>
        </p:grpSpPr>
        <p:sp>
          <p:nvSpPr>
            <p:cNvPr id="12" name="TextBox 11"/>
            <p:cNvSpPr txBox="1"/>
            <p:nvPr/>
          </p:nvSpPr>
          <p:spPr>
            <a:xfrm>
              <a:off x="1631482" y="4534854"/>
              <a:ext cx="1371722" cy="369332"/>
            </a:xfrm>
            <a:prstGeom prst="rect">
              <a:avLst/>
            </a:prstGeom>
            <a:noFill/>
          </p:spPr>
          <p:txBody>
            <a:bodyPr wrap="none" rtlCol="0">
              <a:spAutoFit/>
            </a:bodyPr>
            <a:lstStyle/>
            <a:p>
              <a:r>
                <a:rPr lang="en-US" dirty="0" smtClean="0"/>
                <a:t>Reward/</a:t>
              </a:r>
              <a:r>
                <a:rPr lang="en-US" dirty="0" err="1" smtClean="0"/>
                <a:t>QoE</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347618" cy="369332"/>
            </a:xfrm>
            <a:prstGeom prst="rect">
              <a:avLst/>
            </a:prstGeom>
            <a:noFill/>
          </p:spPr>
          <p:txBody>
            <a:bodyPr wrap="none" rtlCol="0">
              <a:spAutoFit/>
            </a:bodyPr>
            <a:lstStyle/>
            <a:p>
              <a:r>
                <a:rPr lang="en-US" dirty="0" smtClean="0"/>
                <a:t>+ Bitrate utility </a:t>
              </a:r>
              <a:r>
                <a:rPr lang="mr-IN" dirty="0" smtClean="0"/>
                <a:t>–</a:t>
              </a:r>
              <a:r>
                <a:rPr lang="en-US" dirty="0" smtClean="0"/>
                <a:t> </a:t>
              </a:r>
              <a:r>
                <a:rPr lang="en-US" dirty="0" err="1" smtClean="0"/>
                <a:t>rebuffering</a:t>
              </a:r>
              <a:r>
                <a:rPr lang="en-US" dirty="0" smtClean="0"/>
                <a:t> </a:t>
              </a:r>
              <a:r>
                <a:rPr lang="en-US" dirty="0"/>
                <a:t>p</a:t>
              </a:r>
              <a:r>
                <a:rPr lang="en-US" dirty="0" smtClean="0"/>
                <a:t>enalty </a:t>
              </a:r>
              <a:r>
                <a:rPr lang="mr-IN" dirty="0" smtClean="0"/>
                <a:t>–</a:t>
              </a:r>
              <a:r>
                <a:rPr lang="en-US" dirty="0" smtClean="0"/>
                <a:t> smooth penalty </a:t>
              </a:r>
              <a:endParaRPr lang="en-US" dirty="0"/>
            </a:p>
          </p:txBody>
        </p:sp>
      </p:grpSp>
      <p:sp>
        <p:nvSpPr>
          <p:cNvPr id="15" name="Down Arrow 14"/>
          <p:cNvSpPr/>
          <p:nvPr/>
        </p:nvSpPr>
        <p:spPr>
          <a:xfrm rot="10800000">
            <a:off x="3276046" y="1316281"/>
            <a:ext cx="555096" cy="868118"/>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17" name="Down Arrow 16"/>
          <p:cNvSpPr/>
          <p:nvPr/>
        </p:nvSpPr>
        <p:spPr>
          <a:xfrm>
            <a:off x="5618150"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dirty="0" smtClean="0">
                <a:solidFill>
                  <a:schemeClr val="tx1"/>
                </a:solidFill>
              </a:rPr>
              <a:t>etter</a:t>
            </a:r>
            <a:endParaRPr lang="en-US" dirty="0">
              <a:solidFill>
                <a:schemeClr val="tx1"/>
              </a:solidFill>
            </a:endParaRPr>
          </a:p>
        </p:txBody>
      </p:sp>
      <p:sp>
        <p:nvSpPr>
          <p:cNvPr id="18" name="Down Arrow 17"/>
          <p:cNvSpPr/>
          <p:nvPr/>
        </p:nvSpPr>
        <p:spPr>
          <a:xfrm>
            <a:off x="7960254"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smtClean="0">
                <a:solidFill>
                  <a:schemeClr val="tx1"/>
                </a:solidFill>
              </a:rPr>
              <a:t>etter</a:t>
            </a:r>
            <a:endParaRPr lang="en-US" dirty="0">
              <a:solidFill>
                <a:schemeClr val="tx1"/>
              </a:solidFill>
            </a:endParaRPr>
          </a:p>
        </p:txBody>
      </p:sp>
      <p:sp>
        <p:nvSpPr>
          <p:cNvPr id="16" name="Rectangle 15"/>
          <p:cNvSpPr/>
          <p:nvPr/>
        </p:nvSpPr>
        <p:spPr>
          <a:xfrm>
            <a:off x="0" y="4141470"/>
            <a:ext cx="9144000" cy="895008"/>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reduces </a:t>
            </a:r>
            <a:r>
              <a:rPr lang="en-US" sz="2400" dirty="0" err="1"/>
              <a:t>rebuffering</a:t>
            </a:r>
            <a:r>
              <a:rPr lang="en-US" sz="2400" dirty="0"/>
              <a:t> by </a:t>
            </a:r>
            <a:r>
              <a:rPr lang="en-US" sz="2400" dirty="0" smtClean="0"/>
              <a:t>10-32% over second best algorithm</a:t>
            </a:r>
            <a:endParaRPr lang="en-US" sz="2400" dirty="0"/>
          </a:p>
        </p:txBody>
      </p:sp>
      <p:sp>
        <p:nvSpPr>
          <p:cNvPr id="3" name="Slide Number Placeholder 2"/>
          <p:cNvSpPr>
            <a:spLocks noGrp="1"/>
          </p:cNvSpPr>
          <p:nvPr>
            <p:ph type="sldNum" sz="quarter" idx="12"/>
          </p:nvPr>
        </p:nvSpPr>
        <p:spPr/>
        <p:txBody>
          <a:bodyPr/>
          <a:lstStyle/>
          <a:p>
            <a:fld id="{81D68F6D-792F-C840-8BAC-1A964D3CE3FA}" type="slidenum">
              <a:rPr lang="en-US" smtClean="0"/>
              <a:t>14</a:t>
            </a:fld>
            <a:endParaRPr lang="en-US" dirty="0"/>
          </a:p>
        </p:txBody>
      </p:sp>
      <p:sp>
        <p:nvSpPr>
          <p:cNvPr id="5" name="Rectangle 4"/>
          <p:cNvSpPr/>
          <p:nvPr/>
        </p:nvSpPr>
        <p:spPr>
          <a:xfrm>
            <a:off x="1343025" y="1042833"/>
            <a:ext cx="7345168" cy="2627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2539" y="3763617"/>
            <a:ext cx="6546574" cy="315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3655466"/>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15</a:t>
            </a:fld>
            <a:endParaRPr lang="en-US"/>
          </a:p>
        </p:txBody>
      </p:sp>
      <p:sp>
        <p:nvSpPr>
          <p:cNvPr id="92" name="Title 1"/>
          <p:cNvSpPr txBox="1">
            <a:spLocks/>
          </p:cNvSpPr>
          <p:nvPr/>
        </p:nvSpPr>
        <p:spPr>
          <a:xfrm>
            <a:off x="2374738" y="18360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grpSp>
        <p:nvGrpSpPr>
          <p:cNvPr id="96" name="Group 95"/>
          <p:cNvGrpSpPr/>
          <p:nvPr/>
        </p:nvGrpSpPr>
        <p:grpSpPr>
          <a:xfrm>
            <a:off x="972262" y="952304"/>
            <a:ext cx="2594642" cy="3839731"/>
            <a:chOff x="364126" y="927532"/>
            <a:chExt cx="2594642" cy="3839731"/>
          </a:xfrm>
        </p:grpSpPr>
        <p:grpSp>
          <p:nvGrpSpPr>
            <p:cNvPr id="90" name="Group 89"/>
            <p:cNvGrpSpPr/>
            <p:nvPr/>
          </p:nvGrpSpPr>
          <p:grpSpPr>
            <a:xfrm>
              <a:off x="364126" y="1084446"/>
              <a:ext cx="2594642" cy="3682817"/>
              <a:chOff x="529007" y="855748"/>
              <a:chExt cx="2801786" cy="3976836"/>
            </a:xfrm>
          </p:grpSpPr>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76" y="903666"/>
                <a:ext cx="1397495" cy="104121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07" y="1903290"/>
                <a:ext cx="1392151" cy="1041809"/>
              </a:xfrm>
              <a:prstGeom prst="rect">
                <a:avLst/>
              </a:prstGeom>
            </p:spPr>
          </p:pic>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80" y="3793365"/>
                <a:ext cx="1392151" cy="1037229"/>
              </a:xfrm>
              <a:prstGeom prst="rect">
                <a:avLst/>
              </a:prstGeom>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43" y="2863882"/>
                <a:ext cx="1394930" cy="1039299"/>
              </a:xfrm>
              <a:prstGeom prst="rect">
                <a:avLst/>
              </a:prstGeom>
            </p:spPr>
          </p:pic>
          <p:pic>
            <p:nvPicPr>
              <p:cNvPr id="76" name="Pictur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0985" y="2872605"/>
                <a:ext cx="1392151" cy="1037229"/>
              </a:xfrm>
              <a:prstGeom prst="rect">
                <a:avLst/>
              </a:prstGeom>
            </p:spPr>
          </p:pic>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2495" y="855748"/>
                <a:ext cx="1398298" cy="1041809"/>
              </a:xfrm>
              <a:prstGeom prst="rect">
                <a:avLst/>
              </a:prstGeom>
            </p:spPr>
          </p:pic>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2897" y="3791374"/>
                <a:ext cx="1397494" cy="1041210"/>
              </a:xfrm>
              <a:prstGeom prst="rect">
                <a:avLst/>
              </a:prstGeom>
            </p:spPr>
          </p:pic>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20985" y="1936469"/>
                <a:ext cx="1397494" cy="1041210"/>
              </a:xfrm>
              <a:prstGeom prst="rect">
                <a:avLst/>
              </a:prstGeom>
            </p:spPr>
          </p:pic>
        </p:grpSp>
        <p:sp>
          <p:nvSpPr>
            <p:cNvPr id="93" name="TextBox 92"/>
            <p:cNvSpPr txBox="1"/>
            <p:nvPr/>
          </p:nvSpPr>
          <p:spPr>
            <a:xfrm>
              <a:off x="814821" y="927532"/>
              <a:ext cx="1811906" cy="369332"/>
            </a:xfrm>
            <a:prstGeom prst="rect">
              <a:avLst/>
            </a:prstGeom>
            <a:noFill/>
          </p:spPr>
          <p:txBody>
            <a:bodyPr wrap="none" rtlCol="0">
              <a:spAutoFit/>
            </a:bodyPr>
            <a:lstStyle/>
            <a:p>
              <a:r>
                <a:rPr lang="en-US" dirty="0" smtClean="0">
                  <a:solidFill>
                    <a:srgbClr val="2379B5"/>
                  </a:solidFill>
                </a:rPr>
                <a:t>3G network trace</a:t>
              </a:r>
              <a:endParaRPr lang="en-US" dirty="0">
                <a:solidFill>
                  <a:srgbClr val="2379B5"/>
                </a:solidFill>
              </a:endParaRPr>
            </a:p>
          </p:txBody>
        </p:sp>
      </p:grpSp>
      <p:sp>
        <p:nvSpPr>
          <p:cNvPr id="95" name="TextBox 94"/>
          <p:cNvSpPr txBox="1"/>
          <p:nvPr/>
        </p:nvSpPr>
        <p:spPr>
          <a:xfrm>
            <a:off x="6784644" y="1790522"/>
            <a:ext cx="2140224" cy="2585323"/>
          </a:xfrm>
          <a:prstGeom prst="rect">
            <a:avLst/>
          </a:prstGeom>
          <a:noFill/>
        </p:spPr>
        <p:txBody>
          <a:bodyPr wrap="square" rtlCol="0">
            <a:spAutoFit/>
          </a:bodyPr>
          <a:lstStyle/>
          <a:p>
            <a:pPr marL="285750" indent="-285750">
              <a:buFont typeface="Arial" charset="0"/>
              <a:buChar char="•"/>
            </a:pPr>
            <a:r>
              <a:rPr lang="en-US" sz="1800" dirty="0" smtClean="0"/>
              <a:t>Trace generated from a Hidden Markov model</a:t>
            </a:r>
          </a:p>
          <a:p>
            <a:pPr marL="285750" indent="-285750">
              <a:buFont typeface="Arial" charset="0"/>
              <a:buChar char="•"/>
            </a:pPr>
            <a:endParaRPr lang="en-US" dirty="0"/>
          </a:p>
          <a:p>
            <a:pPr marL="285750" indent="-285750">
              <a:buFont typeface="Arial" charset="0"/>
              <a:buChar char="•"/>
            </a:pPr>
            <a:endParaRPr lang="en-US" sz="1800" dirty="0" smtClean="0"/>
          </a:p>
          <a:p>
            <a:pPr marL="285750" indent="-285750">
              <a:buFont typeface="Arial" charset="0"/>
              <a:buChar char="•"/>
            </a:pPr>
            <a:r>
              <a:rPr lang="en-US" sz="1800" dirty="0" smtClean="0"/>
              <a:t>Covers a wide range of average throughput and network variation</a:t>
            </a:r>
            <a:endParaRPr lang="en-US" sz="1800" dirty="0"/>
          </a:p>
        </p:txBody>
      </p:sp>
      <p:grpSp>
        <p:nvGrpSpPr>
          <p:cNvPr id="8" name="Group 7"/>
          <p:cNvGrpSpPr/>
          <p:nvPr/>
        </p:nvGrpSpPr>
        <p:grpSpPr>
          <a:xfrm>
            <a:off x="4091360" y="929375"/>
            <a:ext cx="2699676" cy="3860817"/>
            <a:chOff x="4091360" y="929375"/>
            <a:chExt cx="2699676" cy="3860817"/>
          </a:xfrm>
        </p:grpSpPr>
        <p:pic>
          <p:nvPicPr>
            <p:cNvPr id="82" name="Picture 8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1360" y="1174399"/>
              <a:ext cx="1257281" cy="936744"/>
            </a:xfrm>
            <a:prstGeom prst="rect">
              <a:avLst/>
            </a:prstGeom>
          </p:spPr>
        </p:pic>
        <p:pic>
          <p:nvPicPr>
            <p:cNvPr id="84" name="Picture 8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91360" y="2893776"/>
              <a:ext cx="1257281" cy="936744"/>
            </a:xfrm>
            <a:prstGeom prst="rect">
              <a:avLst/>
            </a:prstGeom>
          </p:spPr>
        </p:pic>
        <p:pic>
          <p:nvPicPr>
            <p:cNvPr id="87" name="Picture 8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6600" y="1118091"/>
              <a:ext cx="1264436" cy="942075"/>
            </a:xfrm>
            <a:prstGeom prst="rect">
              <a:avLst/>
            </a:prstGeom>
          </p:spPr>
        </p:pic>
        <p:pic>
          <p:nvPicPr>
            <p:cNvPr id="88" name="Picture 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89606" y="2897970"/>
              <a:ext cx="1251652" cy="932549"/>
            </a:xfrm>
            <a:prstGeom prst="rect">
              <a:avLst/>
            </a:prstGeom>
          </p:spPr>
        </p:pic>
        <p:pic>
          <p:nvPicPr>
            <p:cNvPr id="89" name="Picture 8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37078" y="3834714"/>
              <a:ext cx="1251652" cy="932549"/>
            </a:xfrm>
            <a:prstGeom prst="rect">
              <a:avLst/>
            </a:prstGeom>
          </p:spPr>
        </p:pic>
        <p:sp>
          <p:nvSpPr>
            <p:cNvPr id="94" name="TextBox 93"/>
            <p:cNvSpPr txBox="1"/>
            <p:nvPr/>
          </p:nvSpPr>
          <p:spPr>
            <a:xfrm>
              <a:off x="4729360" y="929375"/>
              <a:ext cx="1634422" cy="369332"/>
            </a:xfrm>
            <a:prstGeom prst="rect">
              <a:avLst/>
            </a:prstGeom>
            <a:noFill/>
          </p:spPr>
          <p:txBody>
            <a:bodyPr wrap="none" rtlCol="0">
              <a:spAutoFit/>
            </a:bodyPr>
            <a:lstStyle/>
            <a:p>
              <a:r>
                <a:rPr lang="en-US" dirty="0" smtClean="0">
                  <a:solidFill>
                    <a:srgbClr val="1C9900"/>
                  </a:solidFill>
                </a:rPr>
                <a:t>Synthetic trace </a:t>
              </a:r>
              <a:endParaRPr lang="en-US" dirty="0">
                <a:solidFill>
                  <a:srgbClr val="1C9900"/>
                </a:solidFill>
              </a:endParaRPr>
            </a:p>
          </p:txBody>
        </p:sp>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26600" y="3848118"/>
              <a:ext cx="1264436" cy="942074"/>
            </a:xfrm>
            <a:prstGeom prst="rect">
              <a:avLst/>
            </a:prstGeom>
          </p:spPr>
        </p:pic>
        <p:pic>
          <p:nvPicPr>
            <p:cNvPr id="5" name="Picture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72957" y="2110039"/>
              <a:ext cx="1168301" cy="870448"/>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7078" y="2117823"/>
              <a:ext cx="1211563" cy="902681"/>
            </a:xfrm>
            <a:prstGeom prst="rect">
              <a:avLst/>
            </a:prstGeom>
          </p:spPr>
        </p:pic>
      </p:grpSp>
    </p:spTree>
    <p:custDataLst>
      <p:tags r:id="rId1"/>
    </p:custDataLst>
    <p:extLst>
      <p:ext uri="{BB962C8B-B14F-4D97-AF65-F5344CB8AC3E}">
        <p14:creationId xmlns:p14="http://schemas.microsoft.com/office/powerpoint/2010/main" val="407793632"/>
      </p:ext>
    </p:extLst>
  </p:cSld>
  <p:clrMapOvr>
    <a:masterClrMapping/>
  </p:clrMapOvr>
  <mc:AlternateContent xmlns:mc="http://schemas.openxmlformats.org/markup-compatibility/2006" xmlns:p14="http://schemas.microsoft.com/office/powerpoint/2010/main">
    <mc:Choice Requires="p14">
      <p:transition spd="slow" p14:dur="2000" advTm="91611"/>
    </mc:Choice>
    <mc:Fallback xmlns="">
      <p:transition spd="slow" advTm="916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xEl>
                                              <p:pRg st="0" end="0"/>
                                            </p:txEl>
                                          </p:spTgt>
                                        </p:tgtEl>
                                        <p:attrNameLst>
                                          <p:attrName>style.visibility</p:attrName>
                                        </p:attrNameLst>
                                      </p:cBhvr>
                                      <p:to>
                                        <p:strVal val="visible"/>
                                      </p:to>
                                    </p:set>
                                    <p:animEffect transition="in" filter="fade">
                                      <p:cBhvr>
                                        <p:cTn id="17" dur="500"/>
                                        <p:tgtEl>
                                          <p:spTgt spid="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
                                            <p:txEl>
                                              <p:pRg st="3" end="3"/>
                                            </p:txEl>
                                          </p:spTgt>
                                        </p:tgtEl>
                                        <p:attrNameLst>
                                          <p:attrName>style.visibility</p:attrName>
                                        </p:attrNameLst>
                                      </p:cBhvr>
                                      <p:to>
                                        <p:strVal val="visible"/>
                                      </p:to>
                                    </p:set>
                                    <p:animEffect transition="in" filter="fade">
                                      <p:cBhvr>
                                        <p:cTn id="22" dur="500"/>
                                        <p:tgtEl>
                                          <p:spTgt spid="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87095" y="358114"/>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sp>
        <p:nvSpPr>
          <p:cNvPr id="3" name="Slide Number Placeholder 2"/>
          <p:cNvSpPr>
            <a:spLocks noGrp="1"/>
          </p:cNvSpPr>
          <p:nvPr>
            <p:ph type="sldNum" sz="quarter" idx="12"/>
          </p:nvPr>
        </p:nvSpPr>
        <p:spPr/>
        <p:txBody>
          <a:bodyPr/>
          <a:lstStyle/>
          <a:p>
            <a:fld id="{81D68F6D-792F-C840-8BAC-1A964D3CE3FA}" type="slidenum">
              <a:rPr lang="en-US" smtClean="0"/>
              <a:t>16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152" y="1274091"/>
            <a:ext cx="4917798" cy="31444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8478" y="1274091"/>
            <a:ext cx="4919472" cy="3145536"/>
          </a:xfrm>
          <a:prstGeom prst="rect">
            <a:avLst/>
          </a:prstGeom>
        </p:spPr>
      </p:pic>
      <p:sp>
        <p:nvSpPr>
          <p:cNvPr id="10" name="TextBox 9"/>
          <p:cNvSpPr txBox="1"/>
          <p:nvPr/>
        </p:nvSpPr>
        <p:spPr>
          <a:xfrm>
            <a:off x="6685004" y="1437540"/>
            <a:ext cx="2273643" cy="923330"/>
          </a:xfrm>
          <a:prstGeom prst="rect">
            <a:avLst/>
          </a:prstGeom>
          <a:noFill/>
        </p:spPr>
        <p:txBody>
          <a:bodyPr wrap="square" rtlCol="0">
            <a:spAutoFit/>
          </a:bodyPr>
          <a:lstStyle/>
          <a:p>
            <a:r>
              <a:rPr lang="en-US" dirty="0" smtClean="0"/>
              <a:t>Train on </a:t>
            </a:r>
            <a:r>
              <a:rPr lang="en-US" dirty="0" smtClean="0">
                <a:solidFill>
                  <a:srgbClr val="1C9900"/>
                </a:solidFill>
              </a:rPr>
              <a:t>synthetic traces </a:t>
            </a:r>
            <a:r>
              <a:rPr lang="en-US" dirty="0" smtClean="0"/>
              <a:t>then test on </a:t>
            </a:r>
            <a:r>
              <a:rPr lang="en-US" dirty="0" smtClean="0">
                <a:solidFill>
                  <a:srgbClr val="2379B5"/>
                </a:solidFill>
              </a:rPr>
              <a:t>real 3G network trace</a:t>
            </a:r>
            <a:endParaRPr lang="en-US" dirty="0">
              <a:solidFill>
                <a:srgbClr val="2379B5"/>
              </a:solidFill>
            </a:endParaRPr>
          </a:p>
        </p:txBody>
      </p:sp>
      <p:sp>
        <p:nvSpPr>
          <p:cNvPr id="11" name="TextBox 10"/>
          <p:cNvSpPr txBox="1"/>
          <p:nvPr/>
        </p:nvSpPr>
        <p:spPr>
          <a:xfrm>
            <a:off x="6685004" y="3000912"/>
            <a:ext cx="2273643" cy="1200329"/>
          </a:xfrm>
          <a:prstGeom prst="rect">
            <a:avLst/>
          </a:prstGeom>
          <a:noFill/>
        </p:spPr>
        <p:txBody>
          <a:bodyPr wrap="square" rtlCol="0">
            <a:spAutoFit/>
          </a:bodyPr>
          <a:lstStyle/>
          <a:p>
            <a:r>
              <a:rPr lang="en-US" dirty="0" smtClean="0"/>
              <a:t>Only 5% degradation compared with </a:t>
            </a:r>
            <a:r>
              <a:rPr lang="en-US" dirty="0" err="1" smtClean="0"/>
              <a:t>Pensieve</a:t>
            </a:r>
            <a:r>
              <a:rPr lang="en-US" dirty="0" smtClean="0"/>
              <a:t> trained on real network trace</a:t>
            </a:r>
            <a:endParaRPr lang="en-US" dirty="0"/>
          </a:p>
        </p:txBody>
      </p:sp>
      <p:sp>
        <p:nvSpPr>
          <p:cNvPr id="8" name="Down Arrow 7"/>
          <p:cNvSpPr/>
          <p:nvPr/>
        </p:nvSpPr>
        <p:spPr>
          <a:xfrm rot="16200000">
            <a:off x="2934374" y="1616517"/>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ustDataLst>
      <p:tags r:id="rId1"/>
    </p:custDataLst>
    <p:extLst>
      <p:ext uri="{BB962C8B-B14F-4D97-AF65-F5344CB8AC3E}">
        <p14:creationId xmlns:p14="http://schemas.microsoft.com/office/powerpoint/2010/main" val="876158433"/>
      </p:ext>
    </p:extLst>
  </p:cSld>
  <p:clrMapOvr>
    <a:masterClrMapping/>
  </p:clrMapOvr>
  <mc:AlternateContent xmlns:mc="http://schemas.openxmlformats.org/markup-compatibility/2006" xmlns:p14="http://schemas.microsoft.com/office/powerpoint/2010/main">
    <mc:Choice Requires="p14">
      <p:transition spd="slow" p14:dur="2000" advTm="33577"/>
    </mc:Choice>
    <mc:Fallback xmlns="">
      <p:transition spd="slow" advTm="33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D68F6D-792F-C840-8BAC-1A964D3CE3FA}" type="slidenum">
              <a:rPr lang="en-US" smtClean="0"/>
              <a:t>17</a:t>
            </a:fld>
            <a:endParaRPr lang="en-US"/>
          </a:p>
        </p:txBody>
      </p:sp>
      <p:sp>
        <p:nvSpPr>
          <p:cNvPr id="5"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Other Evaluations </a:t>
            </a:r>
            <a:endParaRPr lang="en-US" sz="2700" b="1" dirty="0"/>
          </a:p>
        </p:txBody>
      </p:sp>
      <p:sp>
        <p:nvSpPr>
          <p:cNvPr id="2" name="Content Placeholder 1"/>
          <p:cNvSpPr>
            <a:spLocks noGrp="1"/>
          </p:cNvSpPr>
          <p:nvPr>
            <p:ph idx="1"/>
          </p:nvPr>
        </p:nvSpPr>
        <p:spPr>
          <a:xfrm>
            <a:off x="1132248" y="1095375"/>
            <a:ext cx="6879499" cy="3671888"/>
          </a:xfrm>
        </p:spPr>
        <p:txBody>
          <a:bodyPr/>
          <a:lstStyle/>
          <a:p>
            <a:endParaRPr lang="en-US" dirty="0" smtClean="0"/>
          </a:p>
          <a:p>
            <a:r>
              <a:rPr lang="en-US" dirty="0" smtClean="0"/>
              <a:t>Experiments in the wild (LTE, public </a:t>
            </a:r>
            <a:r>
              <a:rPr lang="en-US" dirty="0" err="1" smtClean="0"/>
              <a:t>WiFi</a:t>
            </a:r>
            <a:r>
              <a:rPr lang="en-US" dirty="0" smtClean="0"/>
              <a:t>, international link)</a:t>
            </a:r>
          </a:p>
          <a:p>
            <a:endParaRPr lang="en-US" dirty="0"/>
          </a:p>
          <a:p>
            <a:r>
              <a:rPr lang="en-US" dirty="0" smtClean="0"/>
              <a:t>Controlled experiment for testing optimality</a:t>
            </a:r>
          </a:p>
          <a:p>
            <a:endParaRPr lang="en-US" dirty="0"/>
          </a:p>
          <a:p>
            <a:r>
              <a:rPr lang="en-US" dirty="0" smtClean="0"/>
              <a:t>Multi-video extension</a:t>
            </a:r>
          </a:p>
          <a:p>
            <a:endParaRPr lang="en-US" dirty="0"/>
          </a:p>
          <a:p>
            <a:r>
              <a:rPr lang="en-US" dirty="0" smtClean="0"/>
              <a:t>Sensitivity analysis</a:t>
            </a:r>
            <a:endParaRPr lang="en-US" dirty="0"/>
          </a:p>
        </p:txBody>
      </p:sp>
    </p:spTree>
    <p:extLst>
      <p:ext uri="{BB962C8B-B14F-4D97-AF65-F5344CB8AC3E}">
        <p14:creationId xmlns:p14="http://schemas.microsoft.com/office/powerpoint/2010/main" val="1937055706"/>
      </p:ext>
    </p:extLst>
  </p:cSld>
  <p:clrMapOvr>
    <a:masterClrMapping/>
  </p:clrMapOvr>
  <mc:AlternateContent xmlns:mc="http://schemas.openxmlformats.org/markup-compatibility/2006" xmlns:p14="http://schemas.microsoft.com/office/powerpoint/2010/main">
    <mc:Choice Requires="p14">
      <p:transition spd="slow" p14:dur="2000" advTm="30881"/>
    </mc:Choice>
    <mc:Fallback xmlns="">
      <p:transition spd="slow" advTm="3088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034" y="1369219"/>
            <a:ext cx="8352889" cy="3263504"/>
          </a:xfrm>
        </p:spPr>
        <p:txBody>
          <a:bodyPr/>
          <a:lstStyle/>
          <a:p>
            <a:pPr marL="0" indent="0">
              <a:buNone/>
            </a:pPr>
            <a:r>
              <a:rPr lang="en-US" dirty="0" smtClean="0"/>
              <a:t>1.  Build a fast experimentation/simulation platform</a:t>
            </a:r>
          </a:p>
          <a:p>
            <a:pPr marL="0" indent="0">
              <a:buNone/>
            </a:pPr>
            <a:endParaRPr lang="en-US" dirty="0"/>
          </a:p>
          <a:p>
            <a:pPr marL="0" indent="0">
              <a:buNone/>
            </a:pPr>
            <a:r>
              <a:rPr lang="en-US" dirty="0" smtClean="0"/>
              <a:t>2.  Data </a:t>
            </a:r>
            <a:r>
              <a:rPr lang="en-US" dirty="0"/>
              <a:t>diversity is more important than “accuracy</a:t>
            </a:r>
            <a:r>
              <a:rPr lang="en-US" dirty="0" smtClean="0"/>
              <a:t>”</a:t>
            </a:r>
            <a:endParaRPr lang="en-US" sz="1200" dirty="0" smtClean="0"/>
          </a:p>
          <a:p>
            <a:pPr marL="0" indent="0">
              <a:buNone/>
            </a:pPr>
            <a:endParaRPr lang="en-US" dirty="0" smtClean="0"/>
          </a:p>
          <a:p>
            <a:pPr marL="0" indent="0">
              <a:buNone/>
            </a:pPr>
            <a:r>
              <a:rPr lang="en-US" dirty="0" smtClean="0"/>
              <a:t>3.  Think carefully about controller state space (observation signals)</a:t>
            </a:r>
          </a:p>
          <a:p>
            <a:pPr lvl="1">
              <a:buFont typeface="Arial" charset="0"/>
              <a:buChar char="•"/>
            </a:pPr>
            <a:r>
              <a:rPr lang="en-US" sz="2000" dirty="0" smtClean="0"/>
              <a:t>Too </a:t>
            </a:r>
            <a:r>
              <a:rPr lang="en-US" sz="2000" dirty="0"/>
              <a:t>large a state space </a:t>
            </a:r>
            <a:r>
              <a:rPr lang="en-US" sz="2000" dirty="0" smtClean="0"/>
              <a:t>⟶ slow </a:t>
            </a:r>
            <a:r>
              <a:rPr lang="en-US" sz="2000" dirty="0"/>
              <a:t>&amp; difficult </a:t>
            </a:r>
            <a:r>
              <a:rPr lang="en-US" sz="2000" dirty="0" smtClean="0"/>
              <a:t>learning</a:t>
            </a:r>
          </a:p>
          <a:p>
            <a:pPr lvl="1">
              <a:buFont typeface="Arial" charset="0"/>
              <a:buChar char="•"/>
            </a:pPr>
            <a:r>
              <a:rPr lang="en-US" sz="2000" dirty="0"/>
              <a:t>Too small a state </a:t>
            </a:r>
            <a:r>
              <a:rPr lang="en-US" sz="2000" dirty="0" smtClean="0"/>
              <a:t>space ⟶ loss </a:t>
            </a:r>
            <a:r>
              <a:rPr lang="en-US" sz="2000" dirty="0"/>
              <a:t>of </a:t>
            </a:r>
            <a:r>
              <a:rPr lang="en-US" sz="2000" dirty="0" smtClean="0"/>
              <a:t>information</a:t>
            </a:r>
          </a:p>
          <a:p>
            <a:pPr lvl="1">
              <a:buFont typeface="Arial" charset="0"/>
              <a:buChar char="•"/>
            </a:pPr>
            <a:r>
              <a:rPr lang="en-US" sz="2000" dirty="0" smtClean="0"/>
              <a:t>⟶ When </a:t>
            </a:r>
            <a:r>
              <a:rPr lang="en-US" sz="2000" dirty="0"/>
              <a:t>in doubt, include rather than cut the signal</a:t>
            </a:r>
          </a:p>
          <a:p>
            <a:pPr lvl="1">
              <a:buFont typeface="Arial" charset="0"/>
              <a:buChar char="•"/>
            </a:pPr>
            <a:endParaRPr lang="en-US" sz="2000"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18</a:t>
            </a:fld>
            <a:endParaRPr lang="en-US"/>
          </a:p>
        </p:txBody>
      </p:sp>
      <p:sp>
        <p:nvSpPr>
          <p:cNvPr id="6"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Lessons We </a:t>
            </a:r>
            <a:r>
              <a:rPr lang="en-US" sz="2700" b="1" dirty="0"/>
              <a:t>L</a:t>
            </a:r>
            <a:r>
              <a:rPr lang="en-US" sz="2700" b="1" dirty="0" smtClean="0"/>
              <a:t>earned</a:t>
            </a:r>
            <a:endParaRPr lang="en-US" sz="2700" b="1" dirty="0"/>
          </a:p>
        </p:txBody>
      </p:sp>
      <p:grpSp>
        <p:nvGrpSpPr>
          <p:cNvPr id="20" name="Group 19"/>
          <p:cNvGrpSpPr/>
          <p:nvPr/>
        </p:nvGrpSpPr>
        <p:grpSpPr>
          <a:xfrm>
            <a:off x="6086428" y="1425001"/>
            <a:ext cx="2971776" cy="920629"/>
            <a:chOff x="1742162" y="1654009"/>
            <a:chExt cx="2971776" cy="920629"/>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539" y="2148366"/>
              <a:ext cx="399652" cy="302684"/>
            </a:xfrm>
            <a:prstGeom prst="rect">
              <a:avLst/>
            </a:prstGeom>
          </p:spPr>
        </p:pic>
        <p:grpSp>
          <p:nvGrpSpPr>
            <p:cNvPr id="19" name="Group 18"/>
            <p:cNvGrpSpPr/>
            <p:nvPr/>
          </p:nvGrpSpPr>
          <p:grpSpPr>
            <a:xfrm>
              <a:off x="1742162" y="1654009"/>
              <a:ext cx="2971776" cy="920629"/>
              <a:chOff x="1742162" y="1654009"/>
              <a:chExt cx="2971776" cy="920629"/>
            </a:xfrm>
          </p:grpSpPr>
          <p:sp>
            <p:nvSpPr>
              <p:cNvPr id="12" name="Rectangle 11"/>
              <p:cNvSpPr/>
              <p:nvPr/>
            </p:nvSpPr>
            <p:spPr>
              <a:xfrm>
                <a:off x="1926813" y="2018578"/>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5841" y="2136001"/>
                <a:ext cx="297465" cy="316778"/>
              </a:xfrm>
              <a:prstGeom prst="rect">
                <a:avLst/>
              </a:prstGeom>
            </p:spPr>
          </p:pic>
          <p:sp>
            <p:nvSpPr>
              <p:cNvPr id="14" name="Rectangle 13"/>
              <p:cNvSpPr/>
              <p:nvPr/>
            </p:nvSpPr>
            <p:spPr>
              <a:xfrm>
                <a:off x="3580586" y="2011818"/>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agent</a:t>
                </a:r>
                <a:endParaRPr lang="en-US" sz="1400" b="1" dirty="0">
                  <a:solidFill>
                    <a:schemeClr val="tx1"/>
                  </a:solidFill>
                </a:endParaRPr>
              </a:p>
            </p:txBody>
          </p:sp>
          <p:sp>
            <p:nvSpPr>
              <p:cNvPr id="2" name="TextBox 1"/>
              <p:cNvSpPr txBox="1"/>
              <p:nvPr/>
            </p:nvSpPr>
            <p:spPr>
              <a:xfrm>
                <a:off x="1742162" y="1654009"/>
                <a:ext cx="2971776" cy="369332"/>
              </a:xfrm>
              <a:prstGeom prst="rect">
                <a:avLst/>
              </a:prstGeom>
              <a:noFill/>
            </p:spPr>
            <p:txBody>
              <a:bodyPr wrap="none" rtlCol="0">
                <a:spAutoFit/>
              </a:bodyPr>
              <a:lstStyle/>
              <a:p>
                <a:r>
                  <a:rPr lang="en-US" b="1" dirty="0" smtClean="0">
                    <a:solidFill>
                      <a:srgbClr val="3365FF"/>
                    </a:solidFill>
                  </a:rPr>
                  <a:t>Coarse-grain chunk simulator</a:t>
                </a:r>
                <a:endParaRPr lang="en-US" b="1" dirty="0">
                  <a:solidFill>
                    <a:srgbClr val="3365FF"/>
                  </a:solidFill>
                </a:endParaRPr>
              </a:p>
            </p:txBody>
          </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333" y="3376294"/>
            <a:ext cx="2167011" cy="1256429"/>
          </a:xfrm>
          <a:prstGeom prst="rect">
            <a:avLst/>
          </a:prstGeom>
        </p:spPr>
      </p:pic>
      <p:sp>
        <p:nvSpPr>
          <p:cNvPr id="9" name="Rounded Rectangle 8"/>
          <p:cNvSpPr/>
          <p:nvPr/>
        </p:nvSpPr>
        <p:spPr>
          <a:xfrm>
            <a:off x="6498090" y="3987800"/>
            <a:ext cx="2204586" cy="663575"/>
          </a:xfrm>
          <a:prstGeom prst="roundRect">
            <a:avLst>
              <a:gd name="adj" fmla="val 6270"/>
            </a:avLst>
          </a:prstGeom>
          <a:noFill/>
          <a:ln w="3810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3090914"/>
      </p:ext>
    </p:extLst>
  </p:cSld>
  <p:clrMapOvr>
    <a:masterClrMapping/>
  </p:clrMapOvr>
  <mc:AlternateContent xmlns:mc="http://schemas.openxmlformats.org/markup-compatibility/2006" xmlns:p14="http://schemas.microsoft.com/office/powerpoint/2010/main">
    <mc:Choice Requires="p14">
      <p:transition spd="slow" p14:dur="2000" advTm="154809"/>
    </mc:Choice>
    <mc:Fallback xmlns="">
      <p:transition spd="slow" advTm="154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60193" y="331863"/>
            <a:ext cx="7431075" cy="417997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417" y="1465269"/>
            <a:ext cx="1913166" cy="1913166"/>
          </a:xfrm>
          <a:prstGeom prst="rect">
            <a:avLst/>
          </a:prstGeom>
        </p:spPr>
      </p:pic>
      <p:sp>
        <p:nvSpPr>
          <p:cNvPr id="8" name="TextBox 7"/>
          <p:cNvSpPr txBox="1"/>
          <p:nvPr/>
        </p:nvSpPr>
        <p:spPr>
          <a:xfrm>
            <a:off x="-59961" y="4902607"/>
            <a:ext cx="7994923" cy="276999"/>
          </a:xfrm>
          <a:prstGeom prst="rect">
            <a:avLst/>
          </a:prstGeom>
          <a:noFill/>
        </p:spPr>
        <p:txBody>
          <a:bodyPr wrap="square" rtlCol="0">
            <a:spAutoFit/>
          </a:bodyPr>
          <a:lstStyle/>
          <a:p>
            <a:r>
              <a:rPr lang="en-US" sz="600" dirty="0">
                <a:solidFill>
                  <a:schemeClr val="tx1">
                    <a:lumMod val="65000"/>
                    <a:lumOff val="35000"/>
                  </a:schemeClr>
                </a:solidFill>
              </a:rPr>
              <a:t>https://</a:t>
            </a:r>
            <a:r>
              <a:rPr lang="en-US" sz="600" dirty="0" err="1">
                <a:solidFill>
                  <a:schemeClr val="tx1">
                    <a:lumMod val="65000"/>
                    <a:lumOff val="35000"/>
                  </a:schemeClr>
                </a:solidFill>
              </a:rPr>
              <a:t>gigaom.com</a:t>
            </a:r>
            <a:r>
              <a:rPr lang="en-US" sz="600" dirty="0">
                <a:solidFill>
                  <a:schemeClr val="tx1">
                    <a:lumMod val="65000"/>
                    <a:lumOff val="35000"/>
                  </a:schemeClr>
                </a:solidFill>
              </a:rPr>
              <a:t>/2012/11/09/online-viewers-start-leaving-if-video-doesnt-play-in-2-seconds-says-study</a:t>
            </a:r>
            <a:r>
              <a:rPr lang="en-US" sz="600" dirty="0" smtClean="0">
                <a:solidFill>
                  <a:schemeClr val="tx1">
                    <a:lumMod val="65000"/>
                    <a:lumOff val="35000"/>
                  </a:schemeClr>
                </a:solidFill>
              </a:rPr>
              <a:t>/</a:t>
            </a:r>
          </a:p>
          <a:p>
            <a:r>
              <a:rPr lang="en-US" sz="600" dirty="0" smtClean="0">
                <a:solidFill>
                  <a:schemeClr val="tx1">
                    <a:lumMod val="65000"/>
                    <a:lumOff val="35000"/>
                  </a:schemeClr>
                </a:solidFill>
              </a:rPr>
              <a:t>Video: La Luna (Pixar 2011)</a:t>
            </a:r>
            <a:endParaRPr lang="en-US" sz="600" dirty="0">
              <a:solidFill>
                <a:schemeClr val="tx1">
                  <a:lumMod val="65000"/>
                  <a:lumOff val="35000"/>
                </a:schemeClr>
              </a:solidFill>
            </a:endParaRPr>
          </a:p>
        </p:txBody>
      </p:sp>
      <p:sp>
        <p:nvSpPr>
          <p:cNvPr id="9" name="Rectangle 8"/>
          <p:cNvSpPr/>
          <p:nvPr/>
        </p:nvSpPr>
        <p:spPr>
          <a:xfrm>
            <a:off x="0" y="3714750"/>
            <a:ext cx="9144000" cy="100820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bg1"/>
                </a:solidFill>
              </a:rPr>
              <a:t>Users </a:t>
            </a:r>
            <a:r>
              <a:rPr lang="en-US" sz="2800" dirty="0">
                <a:solidFill>
                  <a:schemeClr val="bg1"/>
                </a:solidFill>
              </a:rPr>
              <a:t>start leaving if video doesn’t play in </a:t>
            </a:r>
            <a:r>
              <a:rPr lang="en-US" sz="2800">
                <a:solidFill>
                  <a:schemeClr val="bg1"/>
                </a:solidFill>
              </a:rPr>
              <a:t>2 </a:t>
            </a:r>
            <a:r>
              <a:rPr lang="en-US" sz="2800" smtClean="0">
                <a:solidFill>
                  <a:schemeClr val="bg1"/>
                </a:solidFill>
              </a:rPr>
              <a:t>seconds</a:t>
            </a:r>
            <a:endParaRPr lang="en-US" sz="2800" dirty="0">
              <a:solidFill>
                <a:schemeClr val="bg1"/>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1</a:t>
            </a:fld>
            <a:endParaRPr lang="en-US"/>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417" y="1460735"/>
            <a:ext cx="1905000" cy="1917700"/>
          </a:xfrm>
          <a:prstGeom prst="rect">
            <a:avLst/>
          </a:prstGeom>
        </p:spPr>
      </p:pic>
    </p:spTree>
    <p:custDataLst>
      <p:tags r:id="rId1"/>
    </p:custDataLst>
    <p:extLst>
      <p:ext uri="{BB962C8B-B14F-4D97-AF65-F5344CB8AC3E}">
        <p14:creationId xmlns:p14="http://schemas.microsoft.com/office/powerpoint/2010/main" val="139467531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extLst>
    <p:ext uri="{E180D4A7-C9FB-4DFB-919C-405C955672EB}">
      <p14:showEvtLst xmlns:p14="http://schemas.microsoft.com/office/powerpoint/2010/main">
        <p14:playEvt time="16" objId="6"/>
        <p14:stopEvt time="365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1258568"/>
            <a:ext cx="7750722" cy="3263504"/>
          </a:xfrm>
        </p:spPr>
        <p:txBody>
          <a:bodyPr>
            <a:normAutofit/>
          </a:bodyPr>
          <a:lstStyle/>
          <a:p>
            <a:r>
              <a:rPr lang="en-US" dirty="0" err="1" smtClean="0"/>
              <a:t>Pensieve</a:t>
            </a:r>
            <a:r>
              <a:rPr lang="en-US" dirty="0"/>
              <a:t> </a:t>
            </a:r>
            <a:r>
              <a:rPr lang="en-US" dirty="0" smtClean="0"/>
              <a:t>uses </a:t>
            </a:r>
            <a:r>
              <a:rPr lang="en-US" dirty="0"/>
              <a:t>R</a:t>
            </a:r>
            <a:r>
              <a:rPr lang="en-US" dirty="0" smtClean="0"/>
              <a:t>einforcement </a:t>
            </a:r>
            <a:r>
              <a:rPr lang="en-US" dirty="0"/>
              <a:t>L</a:t>
            </a:r>
            <a:r>
              <a:rPr lang="en-US" dirty="0" smtClean="0"/>
              <a:t>earning to generate ABR algorithms</a:t>
            </a:r>
          </a:p>
          <a:p>
            <a:endParaRPr lang="en-US" sz="1000" dirty="0" smtClean="0"/>
          </a:p>
          <a:p>
            <a:r>
              <a:rPr lang="en-US" dirty="0" err="1" smtClean="0"/>
              <a:t>Pensieve</a:t>
            </a:r>
            <a:r>
              <a:rPr lang="en-US" dirty="0" smtClean="0"/>
              <a:t> optimizes different network conditions through experience</a:t>
            </a:r>
          </a:p>
          <a:p>
            <a:endParaRPr lang="en-US" sz="1000" dirty="0" smtClean="0"/>
          </a:p>
          <a:p>
            <a:r>
              <a:rPr lang="en-US" dirty="0" err="1" smtClean="0"/>
              <a:t>Pensieve</a:t>
            </a:r>
            <a:r>
              <a:rPr lang="en-US" dirty="0" smtClean="0"/>
              <a:t> outperforms existing approaches across a wide range of network environments and </a:t>
            </a:r>
            <a:r>
              <a:rPr lang="en-US" dirty="0" err="1" smtClean="0"/>
              <a:t>QoE</a:t>
            </a:r>
            <a:r>
              <a:rPr lang="en-US" dirty="0" smtClean="0"/>
              <a:t> preferences</a:t>
            </a:r>
          </a:p>
          <a:p>
            <a:endParaRPr lang="en-US" sz="1000" dirty="0" smtClean="0"/>
          </a:p>
          <a:p>
            <a:r>
              <a:rPr lang="en-US" dirty="0" smtClean="0"/>
              <a:t>Policies generated by </a:t>
            </a:r>
            <a:r>
              <a:rPr lang="en-US" dirty="0" err="1" smtClean="0"/>
              <a:t>Pensieve</a:t>
            </a:r>
            <a:r>
              <a:rPr lang="en-US" dirty="0" smtClean="0"/>
              <a:t> have strong ability to generalize</a:t>
            </a:r>
          </a:p>
          <a:p>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19</a:t>
            </a:fld>
            <a:endParaRPr lang="en-US"/>
          </a:p>
        </p:txBody>
      </p:sp>
      <p:sp>
        <p:nvSpPr>
          <p:cNvPr id="6" name="Title 1"/>
          <p:cNvSpPr txBox="1">
            <a:spLocks/>
          </p:cNvSpPr>
          <p:nvPr/>
        </p:nvSpPr>
        <p:spPr>
          <a:xfrm>
            <a:off x="2353863" y="45415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
        <p:nvSpPr>
          <p:cNvPr id="2" name="TextBox 1"/>
          <p:cNvSpPr txBox="1"/>
          <p:nvPr/>
        </p:nvSpPr>
        <p:spPr>
          <a:xfrm>
            <a:off x="3061229" y="4110857"/>
            <a:ext cx="3021533" cy="369332"/>
          </a:xfrm>
          <a:prstGeom prst="rect">
            <a:avLst/>
          </a:prstGeom>
          <a:noFill/>
        </p:spPr>
        <p:txBody>
          <a:bodyPr wrap="none" rtlCol="0">
            <a:spAutoFit/>
          </a:bodyPr>
          <a:lstStyle/>
          <a:p>
            <a:r>
              <a:rPr lang="en-US" dirty="0">
                <a:solidFill>
                  <a:srgbClr val="ED411D"/>
                </a:solidFill>
                <a:hlinkClick r:id="rId3"/>
              </a:rPr>
              <a:t>http://web.mit.edu/pensieve</a:t>
            </a:r>
            <a:r>
              <a:rPr lang="en-US" dirty="0" smtClean="0">
                <a:solidFill>
                  <a:srgbClr val="ED411D"/>
                </a:solidFill>
                <a:hlinkClick r:id="rId3"/>
              </a:rPr>
              <a:t>/</a:t>
            </a:r>
            <a:endParaRPr lang="en-US" dirty="0">
              <a:solidFill>
                <a:srgbClr val="ED411D"/>
              </a:solidFill>
            </a:endParaRPr>
          </a:p>
        </p:txBody>
      </p:sp>
    </p:spTree>
    <p:extLst>
      <p:ext uri="{BB962C8B-B14F-4D97-AF65-F5344CB8AC3E}">
        <p14:creationId xmlns:p14="http://schemas.microsoft.com/office/powerpoint/2010/main" val="1251504739"/>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5338" y="1370013"/>
            <a:ext cx="6852590" cy="3215050"/>
          </a:xfrm>
        </p:spPr>
      </p:pic>
      <p:sp>
        <p:nvSpPr>
          <p:cNvPr id="3" name="Slide Number Placeholder 2"/>
          <p:cNvSpPr>
            <a:spLocks noGrp="1"/>
          </p:cNvSpPr>
          <p:nvPr>
            <p:ph type="sldNum" sz="quarter" idx="12"/>
          </p:nvPr>
        </p:nvSpPr>
        <p:spPr/>
        <p:txBody>
          <a:bodyPr/>
          <a:lstStyle/>
          <a:p>
            <a:fld id="{81D68F6D-792F-C840-8BAC-1A964D3CE3FA}" type="slidenum">
              <a:rPr lang="en-US" smtClean="0"/>
              <a:t>20</a:t>
            </a:fld>
            <a:endParaRPr lang="en-US"/>
          </a:p>
        </p:txBody>
      </p:sp>
      <p:sp>
        <p:nvSpPr>
          <p:cNvPr id="5"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Experiments in the Wild</a:t>
            </a:r>
            <a:endParaRPr lang="en-US" sz="2700" b="1" dirty="0"/>
          </a:p>
        </p:txBody>
      </p:sp>
      <p:sp>
        <p:nvSpPr>
          <p:cNvPr id="7" name="Down Arrow 6"/>
          <p:cNvSpPr/>
          <p:nvPr/>
        </p:nvSpPr>
        <p:spPr>
          <a:xfrm rot="10800000">
            <a:off x="3486111" y="2109420"/>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8" name="Down Arrow 7"/>
          <p:cNvSpPr/>
          <p:nvPr/>
        </p:nvSpPr>
        <p:spPr>
          <a:xfrm rot="10800000">
            <a:off x="5550684" y="2109420"/>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9" name="Down Arrow 8"/>
          <p:cNvSpPr/>
          <p:nvPr/>
        </p:nvSpPr>
        <p:spPr>
          <a:xfrm rot="10800000">
            <a:off x="7486650" y="2109419"/>
            <a:ext cx="555096" cy="868118"/>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Tree>
    <p:extLst>
      <p:ext uri="{BB962C8B-B14F-4D97-AF65-F5344CB8AC3E}">
        <p14:creationId xmlns:p14="http://schemas.microsoft.com/office/powerpoint/2010/main" val="1342817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21</a:t>
            </a:fld>
            <a:endParaRPr lang="en-US"/>
          </a:p>
        </p:txBody>
      </p:sp>
      <p:sp>
        <p:nvSpPr>
          <p:cNvPr id="6" name="Title 1"/>
          <p:cNvSpPr txBox="1">
            <a:spLocks/>
          </p:cNvSpPr>
          <p:nvPr/>
        </p:nvSpPr>
        <p:spPr>
          <a:xfrm>
            <a:off x="2141854" y="463710"/>
            <a:ext cx="5193348" cy="695656"/>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Close is </a:t>
            </a:r>
            <a:r>
              <a:rPr lang="en-US" sz="2700" b="1" dirty="0" err="1" smtClean="0"/>
              <a:t>Pensieve</a:t>
            </a:r>
            <a:r>
              <a:rPr lang="en-US" sz="2700" b="1" dirty="0" smtClean="0"/>
              <a:t> to Optimal?</a:t>
            </a:r>
            <a:endParaRPr lang="en-US" sz="27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968" y="1159366"/>
            <a:ext cx="5277529" cy="2663334"/>
          </a:xfrm>
          <a:prstGeom prst="rect">
            <a:avLst/>
          </a:prstGeom>
        </p:spPr>
      </p:pic>
      <p:sp>
        <p:nvSpPr>
          <p:cNvPr id="5" name="TextBox 4"/>
          <p:cNvSpPr txBox="1"/>
          <p:nvPr/>
        </p:nvSpPr>
        <p:spPr>
          <a:xfrm>
            <a:off x="1236515" y="4117777"/>
            <a:ext cx="6658434" cy="923330"/>
          </a:xfrm>
          <a:prstGeom prst="rect">
            <a:avLst/>
          </a:prstGeom>
          <a:noFill/>
        </p:spPr>
        <p:txBody>
          <a:bodyPr wrap="square" rtlCol="0">
            <a:spAutoFit/>
          </a:bodyPr>
          <a:lstStyle/>
          <a:p>
            <a:pPr marL="285750" indent="-285750">
              <a:buFont typeface="Arial" charset="0"/>
              <a:buChar char="•"/>
            </a:pPr>
            <a:r>
              <a:rPr lang="en-US" sz="1800" dirty="0" smtClean="0"/>
              <a:t>Simulate chunk download time </a:t>
            </a:r>
            <a:r>
              <a:rPr lang="en-US" sz="1800" dirty="0" err="1" smtClean="0"/>
              <a:t>T</a:t>
            </a:r>
            <a:r>
              <a:rPr lang="en-US" sz="1800" baseline="-25000" dirty="0" err="1" smtClean="0"/>
              <a:t>n</a:t>
            </a:r>
            <a:r>
              <a:rPr lang="en-US" sz="1800" dirty="0" smtClean="0"/>
              <a:t> = T</a:t>
            </a:r>
            <a:r>
              <a:rPr lang="en-US" sz="1800" baseline="-25000" dirty="0" smtClean="0"/>
              <a:t>n-1</a:t>
            </a:r>
            <a:r>
              <a:rPr lang="en-US" sz="1800" dirty="0" smtClean="0"/>
              <a:t> (R</a:t>
            </a:r>
            <a:r>
              <a:rPr lang="en-US" sz="1800" baseline="-25000" dirty="0" smtClean="0"/>
              <a:t>n </a:t>
            </a:r>
            <a:r>
              <a:rPr lang="en-US" dirty="0" smtClean="0"/>
              <a:t>/ R</a:t>
            </a:r>
            <a:r>
              <a:rPr lang="en-US" baseline="-25000" dirty="0" smtClean="0"/>
              <a:t>n-1</a:t>
            </a:r>
            <a:r>
              <a:rPr lang="en-US" dirty="0" smtClean="0"/>
              <a:t>) + </a:t>
            </a:r>
            <a:r>
              <a:rPr lang="el-GR" dirty="0"/>
              <a:t>ε</a:t>
            </a:r>
            <a:endParaRPr lang="en-US" sz="1800" dirty="0" smtClean="0"/>
          </a:p>
          <a:p>
            <a:pPr marL="285750" indent="-285750">
              <a:buFont typeface="Arial" charset="0"/>
              <a:buChar char="•"/>
            </a:pPr>
            <a:r>
              <a:rPr lang="en-US" sz="1800" dirty="0" smtClean="0"/>
              <a:t>Use dynamic programming to obtain online/offline optimal</a:t>
            </a:r>
          </a:p>
          <a:p>
            <a:pPr marL="285750" indent="-285750">
              <a:buFont typeface="Arial" charset="0"/>
              <a:buChar char="•"/>
            </a:pPr>
            <a:r>
              <a:rPr lang="en-US" dirty="0" smtClean="0"/>
              <a:t>Train a </a:t>
            </a:r>
            <a:r>
              <a:rPr lang="en-US" dirty="0" err="1" smtClean="0"/>
              <a:t>Pensieve</a:t>
            </a:r>
            <a:r>
              <a:rPr lang="en-US" dirty="0" smtClean="0"/>
              <a:t> agent with exactly the same setting as before</a:t>
            </a:r>
            <a:endParaRPr lang="en-US" sz="1800" dirty="0"/>
          </a:p>
        </p:txBody>
      </p:sp>
      <p:sp>
        <p:nvSpPr>
          <p:cNvPr id="8" name="Down Arrow 7"/>
          <p:cNvSpPr/>
          <p:nvPr/>
        </p:nvSpPr>
        <p:spPr>
          <a:xfrm rot="16200000">
            <a:off x="5764069" y="1684241"/>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extLst>
      <p:ext uri="{BB962C8B-B14F-4D97-AF65-F5344CB8AC3E}">
        <p14:creationId xmlns:p14="http://schemas.microsoft.com/office/powerpoint/2010/main" val="919497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313" y="1554311"/>
            <a:ext cx="4452737" cy="26815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47" y="2122832"/>
            <a:ext cx="3231421" cy="1831987"/>
          </a:xfrm>
          <a:prstGeom prst="rect">
            <a:avLst/>
          </a:prstGeom>
        </p:spPr>
      </p:pic>
      <p:sp>
        <p:nvSpPr>
          <p:cNvPr id="7" name="Title 1"/>
          <p:cNvSpPr txBox="1">
            <a:spLocks/>
          </p:cNvSpPr>
          <p:nvPr/>
        </p:nvSpPr>
        <p:spPr>
          <a:xfrm>
            <a:off x="1692323" y="463710"/>
            <a:ext cx="5773002" cy="778235"/>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Multi-video </a:t>
            </a:r>
            <a:r>
              <a:rPr lang="en-US" sz="2700" b="1" dirty="0"/>
              <a:t>e</a:t>
            </a:r>
            <a:r>
              <a:rPr lang="en-US" sz="2700" b="1" dirty="0" smtClean="0"/>
              <a:t>xtension</a:t>
            </a:r>
            <a:endParaRPr lang="en-US" sz="2700" b="1" dirty="0"/>
          </a:p>
        </p:txBody>
      </p:sp>
      <p:sp>
        <p:nvSpPr>
          <p:cNvPr id="8" name="Down Arrow 7"/>
          <p:cNvSpPr/>
          <p:nvPr/>
        </p:nvSpPr>
        <p:spPr>
          <a:xfrm rot="16200000">
            <a:off x="5245083" y="193095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extLst>
      <p:ext uri="{BB962C8B-B14F-4D97-AF65-F5344CB8AC3E}">
        <p14:creationId xmlns:p14="http://schemas.microsoft.com/office/powerpoint/2010/main" val="2070351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64231" y="435949"/>
            <a:ext cx="5685995" cy="2337576"/>
          </a:xfrm>
          <a:prstGeom prst="rect">
            <a:avLst/>
          </a:prstGeom>
        </p:spPr>
      </p:pic>
      <p:sp>
        <p:nvSpPr>
          <p:cNvPr id="81" name="Rectangle 80"/>
          <p:cNvSpPr/>
          <p:nvPr/>
        </p:nvSpPr>
        <p:spPr>
          <a:xfrm>
            <a:off x="5757398" y="1425093"/>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582918" y="1255793"/>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1340" y="1385451"/>
            <a:ext cx="1503440" cy="990994"/>
          </a:xfrm>
          <a:prstGeom prst="rect">
            <a:avLst/>
          </a:prstGeom>
        </p:spPr>
      </p:pic>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5954" y="1795668"/>
            <a:ext cx="382837" cy="269517"/>
          </a:xfrm>
          <a:prstGeom prst="rect">
            <a:avLst/>
          </a:prstGeom>
        </p:spPr>
      </p:pic>
      <p:sp>
        <p:nvSpPr>
          <p:cNvPr id="85" name="Rectangle 84"/>
          <p:cNvSpPr/>
          <p:nvPr/>
        </p:nvSpPr>
        <p:spPr>
          <a:xfrm>
            <a:off x="1341340" y="1385451"/>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6" name="Rectangle 85"/>
          <p:cNvSpPr/>
          <p:nvPr/>
        </p:nvSpPr>
        <p:spPr>
          <a:xfrm>
            <a:off x="2386181" y="2381898"/>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7" name="Rectangle 86"/>
          <p:cNvSpPr/>
          <p:nvPr/>
        </p:nvSpPr>
        <p:spPr>
          <a:xfrm>
            <a:off x="1341336" y="2379113"/>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Rectangle 87"/>
          <p:cNvSpPr/>
          <p:nvPr/>
        </p:nvSpPr>
        <p:spPr>
          <a:xfrm>
            <a:off x="1341338" y="2379113"/>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9" name="Rectangle 88"/>
          <p:cNvSpPr/>
          <p:nvPr/>
        </p:nvSpPr>
        <p:spPr>
          <a:xfrm>
            <a:off x="1341338" y="2377443"/>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0" name="Oval 89"/>
          <p:cNvSpPr/>
          <p:nvPr/>
        </p:nvSpPr>
        <p:spPr>
          <a:xfrm>
            <a:off x="1860156" y="2355290"/>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1" name="Oval 90"/>
          <p:cNvSpPr/>
          <p:nvPr/>
        </p:nvSpPr>
        <p:spPr>
          <a:xfrm>
            <a:off x="1916572" y="2410893"/>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2" name="TextBox 91"/>
          <p:cNvSpPr txBox="1"/>
          <p:nvPr/>
        </p:nvSpPr>
        <p:spPr>
          <a:xfrm>
            <a:off x="1498329" y="2637585"/>
            <a:ext cx="1093808" cy="308674"/>
          </a:xfrm>
          <a:prstGeom prst="rect">
            <a:avLst/>
          </a:prstGeom>
          <a:noFill/>
        </p:spPr>
        <p:txBody>
          <a:bodyPr wrap="square" rtlCol="0">
            <a:spAutoFit/>
          </a:bodyPr>
          <a:lstStyle/>
          <a:p>
            <a:pPr algn="ctr"/>
            <a:r>
              <a:rPr lang="en-US" sz="1406" b="1" dirty="0"/>
              <a:t>Video Client</a:t>
            </a:r>
          </a:p>
        </p:txBody>
      </p:sp>
      <p:sp>
        <p:nvSpPr>
          <p:cNvPr id="93" name="TextBox 92"/>
          <p:cNvSpPr txBox="1"/>
          <p:nvPr/>
        </p:nvSpPr>
        <p:spPr>
          <a:xfrm>
            <a:off x="6296700" y="2572227"/>
            <a:ext cx="1483967" cy="308674"/>
          </a:xfrm>
          <a:prstGeom prst="rect">
            <a:avLst/>
          </a:prstGeom>
          <a:noFill/>
        </p:spPr>
        <p:txBody>
          <a:bodyPr wrap="square" rtlCol="0">
            <a:spAutoFit/>
          </a:bodyPr>
          <a:lstStyle/>
          <a:p>
            <a:pPr algn="ctr"/>
            <a:r>
              <a:rPr lang="en-US" sz="1406" b="1" dirty="0"/>
              <a:t>Video </a:t>
            </a:r>
            <a:r>
              <a:rPr lang="en-US" sz="1406" b="1" dirty="0" smtClean="0"/>
              <a:t>Server</a:t>
            </a:r>
            <a:endParaRPr lang="en-US" sz="1406" b="1" dirty="0"/>
          </a:p>
        </p:txBody>
      </p:sp>
      <p:cxnSp>
        <p:nvCxnSpPr>
          <p:cNvPr id="94" name="Straight Arrow Connector 93"/>
          <p:cNvCxnSpPr/>
          <p:nvPr/>
        </p:nvCxnSpPr>
        <p:spPr>
          <a:xfrm>
            <a:off x="3199491" y="1742697"/>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455833" y="1160189"/>
            <a:ext cx="2421478" cy="554895"/>
          </a:xfrm>
          <a:prstGeom prst="rect">
            <a:avLst/>
          </a:prstGeom>
          <a:noFill/>
        </p:spPr>
        <p:txBody>
          <a:bodyPr wrap="square" rtlCol="0">
            <a:spAutoFit/>
          </a:bodyPr>
          <a:lstStyle/>
          <a:p>
            <a:r>
              <a:rPr lang="en-US" sz="1600" b="1" dirty="0"/>
              <a:t>Request</a:t>
            </a:r>
            <a:r>
              <a:rPr lang="en-US" sz="1600" dirty="0"/>
              <a:t>: </a:t>
            </a:r>
          </a:p>
          <a:p>
            <a:r>
              <a:rPr lang="en-US" sz="1406" dirty="0"/>
              <a:t>next video chunk  at bitrate </a:t>
            </a:r>
            <a:r>
              <a:rPr lang="en-US" sz="1406" i="1" dirty="0"/>
              <a:t>r</a:t>
            </a:r>
          </a:p>
        </p:txBody>
      </p:sp>
      <p:cxnSp>
        <p:nvCxnSpPr>
          <p:cNvPr id="96" name="Straight Arrow Connector 95"/>
          <p:cNvCxnSpPr/>
          <p:nvPr/>
        </p:nvCxnSpPr>
        <p:spPr>
          <a:xfrm flipH="1">
            <a:off x="3152732" y="2012213"/>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470298" y="2026694"/>
            <a:ext cx="1534988" cy="554895"/>
          </a:xfrm>
          <a:prstGeom prst="rect">
            <a:avLst/>
          </a:prstGeom>
          <a:noFill/>
        </p:spPr>
        <p:txBody>
          <a:bodyPr wrap="square" rtlCol="0">
            <a:spAutoFit/>
          </a:bodyPr>
          <a:lstStyle/>
          <a:p>
            <a:r>
              <a:rPr lang="en-US" sz="1600" b="1" dirty="0"/>
              <a:t>Response</a:t>
            </a:r>
            <a:r>
              <a:rPr lang="en-US" sz="1600" dirty="0"/>
              <a:t>: </a:t>
            </a:r>
          </a:p>
          <a:p>
            <a:r>
              <a:rPr lang="en-US" sz="1406" dirty="0"/>
              <a:t>video content</a:t>
            </a:r>
          </a:p>
        </p:txBody>
      </p:sp>
      <p:pic>
        <p:nvPicPr>
          <p:cNvPr id="98" name="Picture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6536" y="1273826"/>
            <a:ext cx="1426796" cy="1122812"/>
          </a:xfrm>
          <a:prstGeom prst="rect">
            <a:avLst/>
          </a:prstGeom>
        </p:spPr>
      </p:pic>
      <p:sp>
        <p:nvSpPr>
          <p:cNvPr id="146" name="Rectangle 145"/>
          <p:cNvSpPr/>
          <p:nvPr/>
        </p:nvSpPr>
        <p:spPr>
          <a:xfrm>
            <a:off x="3666890" y="1541881"/>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147" name="Group 146"/>
          <p:cNvGrpSpPr/>
          <p:nvPr/>
        </p:nvGrpSpPr>
        <p:grpSpPr>
          <a:xfrm>
            <a:off x="5460092" y="1612829"/>
            <a:ext cx="1411247" cy="322865"/>
            <a:chOff x="4928863" y="3926411"/>
            <a:chExt cx="1310714" cy="322865"/>
          </a:xfrm>
        </p:grpSpPr>
        <p:sp>
          <p:nvSpPr>
            <p:cNvPr id="148" name="TextBox 147"/>
            <p:cNvSpPr txBox="1"/>
            <p:nvPr/>
          </p:nvSpPr>
          <p:spPr>
            <a:xfrm>
              <a:off x="4928863" y="3926411"/>
              <a:ext cx="1310714" cy="307777"/>
            </a:xfrm>
            <a:prstGeom prst="rect">
              <a:avLst/>
            </a:prstGeom>
            <a:noFill/>
          </p:spPr>
          <p:txBody>
            <a:bodyPr wrap="square" rtlCol="0">
              <a:spAutoFit/>
            </a:bodyPr>
            <a:lstStyle/>
            <a:p>
              <a:pPr algn="ctr"/>
              <a:r>
                <a:rPr lang="en-US" sz="1400" b="1" smtClean="0"/>
                <a:t>Input</a:t>
              </a:r>
              <a:endParaRPr lang="en-US" sz="140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635025" y="1612829"/>
            <a:ext cx="1310714" cy="630942"/>
            <a:chOff x="1908383" y="3926411"/>
            <a:chExt cx="1310714" cy="630942"/>
          </a:xfrm>
        </p:grpSpPr>
        <p:sp>
          <p:nvSpPr>
            <p:cNvPr id="151" name="TextBox 150"/>
            <p:cNvSpPr txBox="1"/>
            <p:nvPr/>
          </p:nvSpPr>
          <p:spPr>
            <a:xfrm>
              <a:off x="1908383" y="3926411"/>
              <a:ext cx="1310714" cy="630942"/>
            </a:xfrm>
            <a:prstGeom prst="rect">
              <a:avLst/>
            </a:prstGeom>
            <a:noFill/>
          </p:spPr>
          <p:txBody>
            <a:bodyPr wrap="square" rtlCol="0">
              <a:spAutoFit/>
            </a:bodyPr>
            <a:lstStyle/>
            <a:p>
              <a:pPr algn="ctr"/>
              <a:r>
                <a:rPr lang="en-US" sz="1400" b="1" dirty="0" smtClean="0"/>
                <a:t>Output</a:t>
              </a:r>
            </a:p>
            <a:p>
              <a:pPr algn="ctr"/>
              <a:endParaRPr lang="en-US" sz="700" b="1" dirty="0"/>
            </a:p>
            <a:p>
              <a:pPr algn="ctr"/>
              <a:r>
                <a:rPr lang="en-US" sz="1400" b="1" dirty="0" smtClean="0"/>
                <a:t>1 sec/sec</a:t>
              </a:r>
              <a:endParaRPr lang="en-US" sz="140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5154" y="1381088"/>
            <a:ext cx="1505331" cy="990981"/>
          </a:xfrm>
          <a:prstGeom prst="rect">
            <a:avLst/>
          </a:prstGeom>
        </p:spPr>
      </p:pic>
      <p:pic>
        <p:nvPicPr>
          <p:cNvPr id="154" name="Picture 1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3498" y="1494606"/>
            <a:ext cx="763944" cy="763944"/>
          </a:xfrm>
          <a:prstGeom prst="rect">
            <a:avLst/>
          </a:prstGeom>
        </p:spPr>
      </p:pic>
      <p:graphicFrame>
        <p:nvGraphicFramePr>
          <p:cNvPr id="155" name="Chart 154"/>
          <p:cNvGraphicFramePr>
            <a:graphicFrameLocks/>
          </p:cNvGraphicFramePr>
          <p:nvPr>
            <p:extLst>
              <p:ext uri="{D42A27DB-BD31-4B8C-83A1-F6EECF244321}">
                <p14:modId xmlns:p14="http://schemas.microsoft.com/office/powerpoint/2010/main" val="798713178"/>
              </p:ext>
            </p:extLst>
          </p:nvPr>
        </p:nvGraphicFramePr>
        <p:xfrm>
          <a:off x="3551388" y="3027086"/>
          <a:ext cx="4158362" cy="186618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0" y="4958136"/>
            <a:ext cx="7994923" cy="184666"/>
          </a:xfrm>
          <a:prstGeom prst="rect">
            <a:avLst/>
          </a:prstGeom>
          <a:noFill/>
        </p:spPr>
        <p:txBody>
          <a:bodyPr wrap="square" rtlCol="0">
            <a:spAutoFit/>
          </a:bodyPr>
          <a:lstStyle/>
          <a:p>
            <a:r>
              <a:rPr lang="en-US" sz="600" dirty="0" smtClean="0">
                <a:solidFill>
                  <a:schemeClr val="tx1">
                    <a:lumMod val="65000"/>
                    <a:lumOff val="35000"/>
                  </a:schemeClr>
                </a:solidFill>
              </a:rPr>
              <a:t>Animation borrowed from </a:t>
            </a:r>
            <a:r>
              <a:rPr lang="en-US" sz="600" dirty="0" err="1" smtClean="0">
                <a:solidFill>
                  <a:schemeClr val="tx1">
                    <a:lumMod val="65000"/>
                    <a:lumOff val="35000"/>
                  </a:schemeClr>
                </a:solidFill>
              </a:rPr>
              <a:t>Te</a:t>
            </a:r>
            <a:r>
              <a:rPr lang="en-US" sz="600" dirty="0">
                <a:solidFill>
                  <a:schemeClr val="tx1">
                    <a:lumMod val="65000"/>
                    <a:lumOff val="35000"/>
                  </a:schemeClr>
                </a:solidFill>
              </a:rPr>
              <a:t>-Yuan Huang (SIGCOMM ‘</a:t>
            </a:r>
            <a:r>
              <a:rPr lang="en-US" sz="600" dirty="0" smtClean="0">
                <a:solidFill>
                  <a:schemeClr val="tx1">
                    <a:lumMod val="65000"/>
                    <a:lumOff val="35000"/>
                  </a:schemeClr>
                </a:solidFill>
              </a:rPr>
              <a:t>14) </a:t>
            </a:r>
            <a:r>
              <a:rPr lang="en-US" sz="600" dirty="0">
                <a:solidFill>
                  <a:schemeClr val="tx1">
                    <a:lumMod val="65000"/>
                    <a:lumOff val="35000"/>
                  </a:schemeClr>
                </a:solidFill>
              </a:rPr>
              <a:t>http://</a:t>
            </a:r>
            <a:r>
              <a:rPr lang="en-US" sz="600" dirty="0" err="1">
                <a:solidFill>
                  <a:schemeClr val="tx1">
                    <a:lumMod val="65000"/>
                    <a:lumOff val="35000"/>
                  </a:schemeClr>
                </a:solidFill>
              </a:rPr>
              <a:t>conferences.sigcomm.org</a:t>
            </a:r>
            <a:r>
              <a:rPr lang="en-US" sz="600" dirty="0">
                <a:solidFill>
                  <a:schemeClr val="tx1">
                    <a:lumMod val="65000"/>
                    <a:lumOff val="35000"/>
                  </a:schemeClr>
                </a:solidFill>
              </a:rPr>
              <a:t>/</a:t>
            </a:r>
            <a:r>
              <a:rPr lang="en-US" sz="600" dirty="0" err="1">
                <a:solidFill>
                  <a:schemeClr val="tx1">
                    <a:lumMod val="65000"/>
                    <a:lumOff val="35000"/>
                  </a:schemeClr>
                </a:solidFill>
              </a:rPr>
              <a:t>sigcomm</a:t>
            </a:r>
            <a:r>
              <a:rPr lang="en-US" sz="600" dirty="0">
                <a:solidFill>
                  <a:schemeClr val="tx1">
                    <a:lumMod val="65000"/>
                    <a:lumOff val="35000"/>
                  </a:schemeClr>
                </a:solidFill>
              </a:rPr>
              <a:t>/2014/doc/slides/38.pdf</a:t>
            </a:r>
          </a:p>
        </p:txBody>
      </p:sp>
      <p:sp>
        <p:nvSpPr>
          <p:cNvPr id="3" name="Slide Number Placeholder 2"/>
          <p:cNvSpPr>
            <a:spLocks noGrp="1"/>
          </p:cNvSpPr>
          <p:nvPr>
            <p:ph type="sldNum" sz="quarter" idx="12"/>
          </p:nvPr>
        </p:nvSpPr>
        <p:spPr/>
        <p:txBody>
          <a:bodyPr/>
          <a:lstStyle/>
          <a:p>
            <a:fld id="{81D68F6D-792F-C840-8BAC-1A964D3CE3FA}" type="slidenum">
              <a:rPr lang="en-US" smtClean="0"/>
              <a:t>2</a:t>
            </a:fld>
            <a:endParaRPr lang="en-US"/>
          </a:p>
        </p:txBody>
      </p:sp>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62559" y="1538363"/>
            <a:ext cx="2100331" cy="804672"/>
          </a:xfrm>
          <a:prstGeom prst="rect">
            <a:avLst/>
          </a:prstGeom>
        </p:spPr>
      </p:pic>
      <p:grpSp>
        <p:nvGrpSpPr>
          <p:cNvPr id="18" name="Group 17"/>
          <p:cNvGrpSpPr/>
          <p:nvPr/>
        </p:nvGrpSpPr>
        <p:grpSpPr>
          <a:xfrm>
            <a:off x="4392790" y="3638461"/>
            <a:ext cx="3807819" cy="892325"/>
            <a:chOff x="3067634" y="3692693"/>
            <a:chExt cx="3807819"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85252" cy="307777"/>
            </a:xfrm>
            <a:prstGeom prst="rect">
              <a:avLst/>
            </a:prstGeom>
            <a:noFill/>
          </p:spPr>
          <p:txBody>
            <a:bodyPr wrap="none" rtlCol="0">
              <a:spAutoFit/>
            </a:bodyPr>
            <a:lstStyle/>
            <a:p>
              <a:r>
                <a:rPr lang="en-US" sz="1400" b="1" dirty="0" smtClean="0">
                  <a:solidFill>
                    <a:srgbClr val="FD36FC"/>
                  </a:solidFill>
                </a:rPr>
                <a:t>bitrate</a:t>
              </a:r>
              <a:endParaRPr lang="en-US" sz="1400" b="1" dirty="0">
                <a:solidFill>
                  <a:srgbClr val="FD36FC"/>
                </a:solidFill>
              </a:endParaRPr>
            </a:p>
          </p:txBody>
        </p:sp>
      </p:grpSp>
      <p:sp>
        <p:nvSpPr>
          <p:cNvPr id="47" name="Title 1"/>
          <p:cNvSpPr txBox="1">
            <a:spLocks/>
          </p:cNvSpPr>
          <p:nvPr/>
        </p:nvSpPr>
        <p:spPr>
          <a:xfrm>
            <a:off x="544007" y="3250542"/>
            <a:ext cx="3284685" cy="1525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t>Adaptive Bitrate (ABR) </a:t>
            </a:r>
          </a:p>
          <a:p>
            <a:pPr algn="ctr"/>
            <a:r>
              <a:rPr lang="en-US" sz="2400" b="1" dirty="0" smtClean="0"/>
              <a:t>Algorithms</a:t>
            </a:r>
            <a:endParaRPr lang="en-US" sz="2400" b="1" dirty="0"/>
          </a:p>
        </p:txBody>
      </p:sp>
      <p:sp>
        <p:nvSpPr>
          <p:cNvPr id="4" name="Title 1"/>
          <p:cNvSpPr>
            <a:spLocks noGrp="1"/>
          </p:cNvSpPr>
          <p:nvPr>
            <p:ph type="title"/>
          </p:nvPr>
        </p:nvSpPr>
        <p:spPr>
          <a:xfrm>
            <a:off x="1806426" y="249029"/>
            <a:ext cx="5584974" cy="642938"/>
          </a:xfrm>
        </p:spPr>
        <p:txBody>
          <a:bodyPr>
            <a:normAutofit/>
          </a:bodyPr>
          <a:lstStyle/>
          <a:p>
            <a:pPr algn="ctr"/>
            <a:r>
              <a:rPr lang="en-US" sz="2400" b="1" dirty="0" smtClean="0"/>
              <a:t>Dynamic Streaming over HTTP (DASH)</a:t>
            </a:r>
            <a:endParaRPr lang="en-US" sz="2400" b="1" dirty="0"/>
          </a:p>
        </p:txBody>
      </p:sp>
      <p:grpSp>
        <p:nvGrpSpPr>
          <p:cNvPr id="11" name="Group 10"/>
          <p:cNvGrpSpPr/>
          <p:nvPr/>
        </p:nvGrpSpPr>
        <p:grpSpPr>
          <a:xfrm>
            <a:off x="4952524" y="1938968"/>
            <a:ext cx="1147575" cy="1142731"/>
            <a:chOff x="4952524" y="1938968"/>
            <a:chExt cx="1147575" cy="114273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52524" y="2343035"/>
              <a:ext cx="748923" cy="738664"/>
            </a:xfrm>
            <a:prstGeom prst="rect">
              <a:avLst/>
            </a:prstGeom>
            <a:noFill/>
          </p:spPr>
          <p:txBody>
            <a:bodyPr wrap="none" rtlCol="0">
              <a:spAutoFit/>
            </a:bodyPr>
            <a:lstStyle/>
            <a:p>
              <a:pPr algn="ctr"/>
              <a:r>
                <a:rPr lang="en-US" sz="1400" dirty="0" smtClean="0">
                  <a:solidFill>
                    <a:srgbClr val="0070C0"/>
                  </a:solidFill>
                </a:rPr>
                <a:t>1 sec </a:t>
              </a:r>
            </a:p>
            <a:p>
              <a:pPr algn="ctr"/>
              <a:r>
                <a:rPr lang="en-US" sz="1400" dirty="0" smtClean="0">
                  <a:solidFill>
                    <a:srgbClr val="0070C0"/>
                  </a:solidFill>
                </a:rPr>
                <a:t>video </a:t>
              </a:r>
            </a:p>
            <a:p>
              <a:pPr algn="ctr"/>
              <a:r>
                <a:rPr lang="en-US" sz="1400" dirty="0" smtClean="0">
                  <a:solidFill>
                    <a:srgbClr val="0070C0"/>
                  </a:solidFill>
                </a:rPr>
                <a:t>content</a:t>
              </a:r>
              <a:endParaRPr lang="en-US" sz="1400" dirty="0">
                <a:solidFill>
                  <a:srgbClr val="0070C0"/>
                </a:solidFill>
              </a:endParaRPr>
            </a:p>
          </p:txBody>
        </p:sp>
        <p:sp>
          <p:nvSpPr>
            <p:cNvPr id="54" name="TextBox 53"/>
            <p:cNvSpPr txBox="1"/>
            <p:nvPr/>
          </p:nvSpPr>
          <p:spPr>
            <a:xfrm>
              <a:off x="5326986" y="1985476"/>
              <a:ext cx="773113" cy="307777"/>
            </a:xfrm>
            <a:prstGeom prst="rect">
              <a:avLst/>
            </a:prstGeom>
            <a:noFill/>
          </p:spPr>
          <p:txBody>
            <a:bodyPr wrap="square" rtlCol="0">
              <a:spAutoFit/>
            </a:bodyPr>
            <a:lstStyle/>
            <a:p>
              <a:pPr algn="ctr"/>
              <a:r>
                <a:rPr lang="en-US" sz="1400" smtClean="0">
                  <a:solidFill>
                    <a:srgbClr val="0070C0"/>
                  </a:solidFill>
                </a:rPr>
                <a:t>bitrate</a:t>
              </a:r>
              <a:endParaRPr lang="en-US" sz="1400" dirty="0">
                <a:solidFill>
                  <a:srgbClr val="0070C0"/>
                </a:solidFill>
              </a:endParaRPr>
            </a:p>
          </p:txBody>
        </p:sp>
      </p:gr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95864" y="1496541"/>
            <a:ext cx="762000" cy="762000"/>
          </a:xfrm>
          <a:prstGeom prst="rect">
            <a:avLst/>
          </a:prstGeom>
        </p:spPr>
      </p:pic>
    </p:spTree>
    <p:custDataLst>
      <p:tags r:id="rId1"/>
    </p:custDataLst>
    <p:extLst>
      <p:ext uri="{BB962C8B-B14F-4D97-AF65-F5344CB8AC3E}">
        <p14:creationId xmlns:p14="http://schemas.microsoft.com/office/powerpoint/2010/main" val="1553964754"/>
      </p:ext>
    </p:ext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extLst mod="1">
    <p:ext uri="{E180D4A7-C9FB-4DFB-919C-405C955672EB}">
      <p14:showEvtLst xmlns:p14="http://schemas.microsoft.com/office/powerpoint/2010/main">
        <p14:playEvt time="54873" objId="80"/>
        <p14:stopEvt time="66944" objId="8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22997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14" name="TextBox 13"/>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16" name="Freeform 15"/>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grpSp>
        <p:nvGrpSpPr>
          <p:cNvPr id="17" name="Group 16"/>
          <p:cNvGrpSpPr/>
          <p:nvPr/>
        </p:nvGrpSpPr>
        <p:grpSpPr>
          <a:xfrm>
            <a:off x="1574297" y="116545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128934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a:spLocks/>
          </p:cNvSpPr>
          <p:nvPr/>
        </p:nvSpPr>
        <p:spPr>
          <a:xfrm>
            <a:off x="6665691" y="228735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t>Bitrate</a:t>
            </a:r>
          </a:p>
          <a:p>
            <a:r>
              <a:rPr lang="en-US" sz="1800" dirty="0" err="1" smtClean="0"/>
              <a:t>Rebuffering</a:t>
            </a:r>
            <a:r>
              <a:rPr lang="en-US" sz="1800" dirty="0" smtClean="0"/>
              <a:t> </a:t>
            </a:r>
            <a:r>
              <a:rPr lang="en-US" sz="1800" dirty="0"/>
              <a:t>time</a:t>
            </a:r>
          </a:p>
          <a:p>
            <a:r>
              <a:rPr lang="en-US" sz="1800" dirty="0"/>
              <a:t>Smoothness</a:t>
            </a:r>
            <a:endParaRPr lang="en-US" sz="1600" dirty="0">
              <a:solidFill>
                <a:srgbClr val="0432FF"/>
              </a:solidFill>
            </a:endParaRPr>
          </a:p>
        </p:txBody>
      </p:sp>
      <p:sp>
        <p:nvSpPr>
          <p:cNvPr id="24" name="Content Placeholder 2"/>
          <p:cNvSpPr txBox="1">
            <a:spLocks/>
          </p:cNvSpPr>
          <p:nvPr/>
        </p:nvSpPr>
        <p:spPr>
          <a:xfrm>
            <a:off x="6708657" y="3899446"/>
            <a:ext cx="1889699" cy="717684"/>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Cascading effects of decisions</a:t>
            </a:r>
          </a:p>
        </p:txBody>
      </p:sp>
      <p:sp>
        <p:nvSpPr>
          <p:cNvPr id="25" name="Freeform 24"/>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6" name="Freeform 25"/>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7" name="Freeform 26"/>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8" name="Freeform 27"/>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9" name="Freeform 2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0" name="Freeform 2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1" name="Freeform 3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3" name="Freeform 3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49665" y="368617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nvGrpSpPr>
          <p:cNvPr id="44" name="Group 43"/>
          <p:cNvGrpSpPr/>
          <p:nvPr/>
        </p:nvGrpSpPr>
        <p:grpSpPr>
          <a:xfrm>
            <a:off x="4057311" y="131193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 fmla="*/ 0 w 2870791"/>
                <a:gd name="connsiteY0" fmla="*/ 701748 h 701748"/>
                <a:gd name="connsiteX1" fmla="*/ 0 w 2870791"/>
                <a:gd name="connsiteY1" fmla="*/ 0 h 701748"/>
                <a:gd name="connsiteX2" fmla="*/ 2179675 w 2870791"/>
                <a:gd name="connsiteY2" fmla="*/ 0 h 701748"/>
                <a:gd name="connsiteX3" fmla="*/ 2179675 w 2870791"/>
                <a:gd name="connsiteY3" fmla="*/ 340241 h 701748"/>
                <a:gd name="connsiteX4" fmla="*/ 2870791 w 2870791"/>
                <a:gd name="connsiteY4" fmla="*/ 340241 h 701748"/>
                <a:gd name="connsiteX0" fmla="*/ 0 w 2179675"/>
                <a:gd name="connsiteY0" fmla="*/ 701748 h 701748"/>
                <a:gd name="connsiteX1" fmla="*/ 0 w 2179675"/>
                <a:gd name="connsiteY1" fmla="*/ 0 h 701748"/>
                <a:gd name="connsiteX2" fmla="*/ 2179675 w 2179675"/>
                <a:gd name="connsiteY2" fmla="*/ 0 h 701748"/>
                <a:gd name="connsiteX3" fmla="*/ 2179675 w 2179675"/>
                <a:gd name="connsiteY3" fmla="*/ 340241 h 701748"/>
                <a:gd name="connsiteX0" fmla="*/ 0 w 2179675"/>
                <a:gd name="connsiteY0" fmla="*/ 701748 h 701748"/>
                <a:gd name="connsiteX1" fmla="*/ 0 w 2179675"/>
                <a:gd name="connsiteY1" fmla="*/ 0 h 701748"/>
                <a:gd name="connsiteX2" fmla="*/ 2179675 w 2179675"/>
                <a:gd name="connsiteY2" fmla="*/ 0 h 701748"/>
                <a:gd name="connsiteX0" fmla="*/ 0 w 499731"/>
                <a:gd name="connsiteY0" fmla="*/ 701748 h 701748"/>
                <a:gd name="connsiteX1" fmla="*/ 0 w 499731"/>
                <a:gd name="connsiteY1" fmla="*/ 0 h 701748"/>
                <a:gd name="connsiteX2" fmla="*/ 499731 w 499731"/>
                <a:gd name="connsiteY2" fmla="*/ 0 h 701748"/>
              </a:gdLst>
              <a:ahLst/>
              <a:cxnLst>
                <a:cxn ang="0">
                  <a:pos x="connsiteX0" y="connsiteY0"/>
                </a:cxn>
                <a:cxn ang="0">
                  <a:pos x="connsiteX1" y="connsiteY1"/>
                </a:cxn>
                <a:cxn ang="0">
                  <a:pos x="connsiteX2" y="connsiteY2"/>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grpSp>
        <p:nvGrpSpPr>
          <p:cNvPr id="47" name="Group 46"/>
          <p:cNvGrpSpPr/>
          <p:nvPr/>
        </p:nvGrpSpPr>
        <p:grpSpPr>
          <a:xfrm>
            <a:off x="1587002" y="119320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50" name="Rectangle 49"/>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t>3</a:t>
            </a:fld>
            <a:endParaRPr lang="en-US"/>
          </a:p>
        </p:txBody>
      </p:sp>
      <p:sp>
        <p:nvSpPr>
          <p:cNvPr id="2" name="Rectangle 1"/>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Tree>
    <p:custDataLst>
      <p:tags r:id="rId1"/>
    </p:custDataLst>
    <p:extLst>
      <p:ext uri="{BB962C8B-B14F-4D97-AF65-F5344CB8AC3E}">
        <p14:creationId xmlns:p14="http://schemas.microsoft.com/office/powerpoint/2010/main" val="1275815003"/>
      </p:ext>
    </p:extLst>
  </p:cSld>
  <p:clrMapOvr>
    <a:masterClrMapping/>
  </p:clrMapOvr>
  <mc:AlternateContent xmlns:mc="http://schemas.openxmlformats.org/markup-compatibility/2006" xmlns:p14="http://schemas.microsoft.com/office/powerpoint/2010/main">
    <mc:Choice Requires="p14">
      <p:transition spd="slow" p14:dur="2000" advTm="65443"/>
    </mc:Choice>
    <mc:Fallback xmlns="">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4</a:t>
            </a:fld>
            <a:endParaRPr lang="en-US"/>
          </a:p>
        </p:txBody>
      </p:sp>
      <p:grpSp>
        <p:nvGrpSpPr>
          <p:cNvPr id="6" name="Group 5"/>
          <p:cNvGrpSpPr/>
          <p:nvPr/>
        </p:nvGrpSpPr>
        <p:grpSpPr>
          <a:xfrm>
            <a:off x="1275804" y="1213848"/>
            <a:ext cx="6641376" cy="2703301"/>
            <a:chOff x="2103740" y="1177898"/>
            <a:chExt cx="5975656" cy="2324955"/>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338554"/>
            </a:xfrm>
            <a:prstGeom prst="rect">
              <a:avLst/>
            </a:prstGeom>
            <a:solidFill>
              <a:schemeClr val="bg1"/>
            </a:solidFill>
          </p:spPr>
          <p:txBody>
            <a:bodyPr wrap="square" rtlCol="0">
              <a:spAutoFit/>
            </a:bodyPr>
            <a:lstStyle/>
            <a:p>
              <a:pPr algn="ctr"/>
              <a:r>
                <a:rPr lang="en-US" sz="1600" dirty="0" smtClean="0"/>
                <a:t>buffer</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400110"/>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54346" cy="369332"/>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54346" cy="369332"/>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54346" cy="369332"/>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71365" cy="369332"/>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400110"/>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1082348" cy="33855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87395" cy="33855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289802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1799527" y="260340"/>
            <a:ext cx="5584974" cy="642938"/>
          </a:xfrm>
        </p:spPr>
        <p:txBody>
          <a:bodyPr>
            <a:normAutofit/>
          </a:bodyPr>
          <a:lstStyle/>
          <a:p>
            <a:pPr algn="ctr"/>
            <a:r>
              <a:rPr lang="en-US" sz="2800" b="1" dirty="0" smtClean="0"/>
              <a:t>Our </a:t>
            </a:r>
            <a:r>
              <a:rPr lang="en-US" sz="2800" b="1" dirty="0" smtClean="0"/>
              <a:t>Contribution: </a:t>
            </a:r>
            <a:r>
              <a:rPr lang="en-US" sz="2800" b="1" dirty="0" err="1" smtClean="0"/>
              <a:t>Pensieve</a:t>
            </a:r>
            <a:endParaRPr lang="en-US" sz="2800" b="1" dirty="0"/>
          </a:p>
        </p:txBody>
      </p:sp>
      <p:sp>
        <p:nvSpPr>
          <p:cNvPr id="2" name="TextBox 1"/>
          <p:cNvSpPr txBox="1"/>
          <p:nvPr/>
        </p:nvSpPr>
        <p:spPr>
          <a:xfrm>
            <a:off x="342900" y="4092409"/>
            <a:ext cx="8321040" cy="430887"/>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Tree>
    <p:custDataLst>
      <p:tags r:id="rId1"/>
    </p:custDataLst>
    <p:extLst>
      <p:ext uri="{BB962C8B-B14F-4D97-AF65-F5344CB8AC3E}">
        <p14:creationId xmlns:p14="http://schemas.microsoft.com/office/powerpoint/2010/main" val="1706813351"/>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3301"/>
            <a:ext cx="8229600" cy="3517506"/>
          </a:xfrm>
        </p:spPr>
        <p:txBody>
          <a:bodyPr>
            <a:normAutofit/>
          </a:bodyPr>
          <a:lstStyle/>
          <a:p>
            <a:r>
              <a:rPr lang="en-US" dirty="0" smtClean="0"/>
              <a:t>Rate-based: pick bitrate based on </a:t>
            </a:r>
            <a:r>
              <a:rPr lang="en-US" dirty="0" smtClean="0">
                <a:solidFill>
                  <a:srgbClr val="3365FF"/>
                </a:solidFill>
              </a:rPr>
              <a:t>predicted</a:t>
            </a:r>
            <a:r>
              <a:rPr lang="en-US" dirty="0" smtClean="0">
                <a:solidFill>
                  <a:srgbClr val="3366FF"/>
                </a:solidFill>
              </a:rPr>
              <a:t> throughput</a:t>
            </a:r>
          </a:p>
          <a:p>
            <a:pPr lvl="1"/>
            <a:r>
              <a:rPr lang="en-US" dirty="0" smtClean="0"/>
              <a:t>FESTIVE </a:t>
            </a:r>
            <a:r>
              <a:rPr lang="en-US" sz="2000" dirty="0" smtClean="0">
                <a:solidFill>
                  <a:srgbClr val="C00000"/>
                </a:solidFill>
              </a:rPr>
              <a:t>[CoNEXT’12]</a:t>
            </a:r>
            <a:r>
              <a:rPr lang="en-US" dirty="0" smtClean="0"/>
              <a:t>, PANDA </a:t>
            </a:r>
            <a:r>
              <a:rPr lang="en-US" dirty="0" smtClean="0">
                <a:solidFill>
                  <a:srgbClr val="C00000"/>
                </a:solidFill>
              </a:rPr>
              <a:t>[JSAC’14]</a:t>
            </a:r>
            <a:r>
              <a:rPr lang="en-US" dirty="0" smtClean="0"/>
              <a:t>, CS2P </a:t>
            </a:r>
            <a:r>
              <a:rPr lang="en-US" dirty="0" smtClean="0">
                <a:solidFill>
                  <a:srgbClr val="C00000"/>
                </a:solidFill>
              </a:rPr>
              <a:t>[SIGCOMM’16]</a:t>
            </a:r>
          </a:p>
          <a:p>
            <a:pPr lvl="1"/>
            <a:endParaRPr lang="en-US" sz="800" dirty="0">
              <a:solidFill>
                <a:srgbClr val="3366FF"/>
              </a:solidFill>
            </a:endParaRPr>
          </a:p>
          <a:p>
            <a:r>
              <a:rPr lang="en-US" dirty="0" smtClean="0"/>
              <a:t>Buffer-based: pick bitrate based on </a:t>
            </a:r>
            <a:r>
              <a:rPr lang="en-US" dirty="0" smtClean="0">
                <a:solidFill>
                  <a:srgbClr val="3366FF"/>
                </a:solidFill>
              </a:rPr>
              <a:t>buffer occupancy </a:t>
            </a:r>
            <a:endParaRPr lang="en-US" dirty="0" smtClean="0"/>
          </a:p>
          <a:p>
            <a:pPr lvl="1"/>
            <a:r>
              <a:rPr lang="en-US" dirty="0" smtClean="0"/>
              <a:t>BBA </a:t>
            </a:r>
            <a:r>
              <a:rPr lang="en-US" sz="2000" dirty="0" smtClean="0">
                <a:solidFill>
                  <a:srgbClr val="C00000"/>
                </a:solidFill>
              </a:rPr>
              <a:t>[SIGCOMM’14]</a:t>
            </a:r>
            <a:r>
              <a:rPr lang="en-US" dirty="0" smtClean="0"/>
              <a:t>, BOLA </a:t>
            </a:r>
            <a:r>
              <a:rPr lang="en-US" sz="2000" dirty="0" smtClean="0">
                <a:solidFill>
                  <a:srgbClr val="C00000"/>
                </a:solidFill>
              </a:rPr>
              <a:t>[INFOCOM’16]</a:t>
            </a:r>
          </a:p>
          <a:p>
            <a:pPr lvl="1"/>
            <a:endParaRPr lang="en-US" sz="800" dirty="0" smtClean="0">
              <a:solidFill>
                <a:srgbClr val="C00000"/>
              </a:solidFill>
            </a:endParaRPr>
          </a:p>
          <a:p>
            <a:r>
              <a:rPr lang="en-US" dirty="0" smtClean="0"/>
              <a:t>Hybrid: use both throughput prediction &amp; buffer occupancy</a:t>
            </a:r>
          </a:p>
          <a:p>
            <a:pPr lvl="1"/>
            <a:r>
              <a:rPr lang="en-US" dirty="0" smtClean="0"/>
              <a:t>PBA </a:t>
            </a:r>
            <a:r>
              <a:rPr lang="en-US" sz="2000" dirty="0" smtClean="0">
                <a:solidFill>
                  <a:srgbClr val="C00000"/>
                </a:solidFill>
              </a:rPr>
              <a:t>[HotMobile’15]</a:t>
            </a:r>
            <a:r>
              <a:rPr lang="en-US" sz="2000" dirty="0" smtClean="0"/>
              <a:t>, </a:t>
            </a:r>
            <a:r>
              <a:rPr lang="en-US" dirty="0" smtClean="0"/>
              <a:t>MPC </a:t>
            </a:r>
            <a:r>
              <a:rPr lang="en-US" sz="2000" dirty="0" smtClean="0">
                <a:solidFill>
                  <a:srgbClr val="C00000"/>
                </a:solidFill>
              </a:rPr>
              <a:t>[SIGCOMM’15]</a:t>
            </a:r>
          </a:p>
          <a:p>
            <a:pPr lvl="1"/>
            <a:endParaRPr lang="en-US" sz="800" dirty="0" smtClean="0"/>
          </a:p>
        </p:txBody>
      </p:sp>
      <p:sp>
        <p:nvSpPr>
          <p:cNvPr id="6" name="Rectangle 5"/>
          <p:cNvSpPr/>
          <p:nvPr/>
        </p:nvSpPr>
        <p:spPr>
          <a:xfrm>
            <a:off x="0" y="3986713"/>
            <a:ext cx="9144000" cy="1054394"/>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rPr>
              <a:t>S</a:t>
            </a:r>
            <a:r>
              <a:rPr lang="en-US" sz="2600" dirty="0" smtClean="0">
                <a:solidFill>
                  <a:schemeClr val="bg1"/>
                </a:solidFill>
              </a:rPr>
              <a:t>implified inaccurate model leads to suboptimal performance</a:t>
            </a:r>
            <a:endParaRPr lang="en-US" sz="2600" dirty="0">
              <a:solidFill>
                <a:schemeClr val="bg1"/>
              </a:solidFill>
            </a:endParaRPr>
          </a:p>
        </p:txBody>
      </p:sp>
      <p:sp>
        <p:nvSpPr>
          <p:cNvPr id="4" name="Slide Number Placeholder 3"/>
          <p:cNvSpPr>
            <a:spLocks noGrp="1"/>
          </p:cNvSpPr>
          <p:nvPr>
            <p:ph type="sldNum" sz="quarter" idx="12"/>
          </p:nvPr>
        </p:nvSpPr>
        <p:spPr/>
        <p:txBody>
          <a:bodyPr/>
          <a:lstStyle/>
          <a:p>
            <a:fld id="{81D68F6D-792F-C840-8BAC-1A964D3CE3FA}" type="slidenum">
              <a:rPr lang="en-US" smtClean="0"/>
              <a:t>5</a:t>
            </a:fld>
            <a:endParaRPr lang="en-US" dirty="0"/>
          </a:p>
        </p:txBody>
      </p:sp>
      <p:sp>
        <p:nvSpPr>
          <p:cNvPr id="5" name="Title 1"/>
          <p:cNvSpPr>
            <a:spLocks noGrp="1"/>
          </p:cNvSpPr>
          <p:nvPr>
            <p:ph type="title"/>
          </p:nvPr>
        </p:nvSpPr>
        <p:spPr>
          <a:xfrm>
            <a:off x="2358876" y="229979"/>
            <a:ext cx="4629150" cy="642938"/>
          </a:xfrm>
        </p:spPr>
        <p:txBody>
          <a:bodyPr/>
          <a:lstStyle/>
          <a:p>
            <a:pPr algn="ctr"/>
            <a:r>
              <a:rPr lang="en-US" sz="2700" b="1" dirty="0" smtClean="0"/>
              <a:t>Previous Fixed ABR Algorithms</a:t>
            </a:r>
            <a:endParaRPr lang="en-US" sz="2700" b="1" dirty="0"/>
          </a:p>
        </p:txBody>
      </p:sp>
    </p:spTree>
    <p:custDataLst>
      <p:tags r:id="rId1"/>
    </p:custDataLst>
    <p:extLst>
      <p:ext uri="{BB962C8B-B14F-4D97-AF65-F5344CB8AC3E}">
        <p14:creationId xmlns:p14="http://schemas.microsoft.com/office/powerpoint/2010/main" val="1551736840"/>
      </p:ext>
    </p:extLst>
  </p:cSld>
  <p:clrMapOvr>
    <a:masterClrMapping/>
  </p:clrMapOvr>
  <mc:AlternateContent xmlns:mc="http://schemas.openxmlformats.org/markup-compatibility/2006" xmlns:p14="http://schemas.microsoft.com/office/powerpoint/2010/main">
    <mc:Choice Requires="p14">
      <p:transition spd="slow" p14:dur="2000" advTm="44918"/>
    </mc:Choice>
    <mc:Fallback xmlns="">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574199" y="222444"/>
            <a:ext cx="5288817" cy="642938"/>
          </a:xfrm>
        </p:spPr>
        <p:txBody>
          <a:bodyPr>
            <a:normAutofit/>
          </a:bodyPr>
          <a:lstStyle/>
          <a:p>
            <a:pPr algn="ctr"/>
            <a:r>
              <a:rPr lang="en-US" sz="2700" b="1" dirty="0" smtClean="0"/>
              <a:t>Example: Model Predictive Control</a:t>
            </a:r>
            <a:endParaRPr lang="en-US" sz="2700" b="1"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71" y="1216161"/>
            <a:ext cx="5191506" cy="3819906"/>
          </a:xfrm>
          <a:prstGeom prst="rect">
            <a:avLst/>
          </a:prstGeom>
        </p:spPr>
      </p:pic>
      <p:sp>
        <p:nvSpPr>
          <p:cNvPr id="30" name="TextBox 29"/>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31" name="Freeform 30"/>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7" name="Freeform 36"/>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9" name="Freeform 3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0" name="Freeform 3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1" name="Freeform 4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2" name="Freeform 4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3" name="Freeform 4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4" name="Rectangle 43"/>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sp>
        <p:nvSpPr>
          <p:cNvPr id="48" name="TextBox 47"/>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49" name="Rounded Rectangle 48"/>
          <p:cNvSpPr/>
          <p:nvPr/>
        </p:nvSpPr>
        <p:spPr>
          <a:xfrm>
            <a:off x="4046688" y="1296237"/>
            <a:ext cx="2095633" cy="1593147"/>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0" name="Straight Connector 49"/>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99724" y="959496"/>
            <a:ext cx="548548" cy="338554"/>
          </a:xfrm>
          <a:prstGeom prst="rect">
            <a:avLst/>
          </a:prstGeom>
          <a:noFill/>
        </p:spPr>
        <p:txBody>
          <a:bodyPr wrap="none" rtlCol="0">
            <a:spAutoFit/>
          </a:bodyPr>
          <a:lstStyle/>
          <a:p>
            <a:r>
              <a:rPr lang="en-US" sz="1600" smtClean="0"/>
              <a:t>t + T</a:t>
            </a:r>
            <a:endParaRPr lang="en-US" sz="1600" dirty="0"/>
          </a:p>
        </p:txBody>
      </p:sp>
      <p:sp>
        <p:nvSpPr>
          <p:cNvPr id="52" name="TextBox 51"/>
          <p:cNvSpPr txBox="1"/>
          <p:nvPr/>
        </p:nvSpPr>
        <p:spPr>
          <a:xfrm>
            <a:off x="6095852" y="1238173"/>
            <a:ext cx="2886102" cy="646331"/>
          </a:xfrm>
          <a:prstGeom prst="rect">
            <a:avLst/>
          </a:prstGeom>
          <a:noFill/>
        </p:spPr>
        <p:txBody>
          <a:bodyPr wrap="square" rtlCol="0">
            <a:spAutoFit/>
          </a:bodyPr>
          <a:lstStyle/>
          <a:p>
            <a:r>
              <a:rPr lang="en-US" sz="1800" dirty="0" smtClean="0"/>
              <a:t>maximize      </a:t>
            </a:r>
            <a:r>
              <a:rPr lang="en-US" sz="1800" dirty="0" err="1" smtClean="0">
                <a:solidFill>
                  <a:srgbClr val="C00000"/>
                </a:solidFill>
              </a:rPr>
              <a:t>QoE</a:t>
            </a:r>
            <a:r>
              <a:rPr lang="en-US" sz="1800" dirty="0" smtClean="0">
                <a:solidFill>
                  <a:srgbClr val="C00000"/>
                </a:solidFill>
              </a:rPr>
              <a:t> (t, t + T)</a:t>
            </a:r>
          </a:p>
          <a:p>
            <a:r>
              <a:rPr lang="en-US" sz="1800" dirty="0" smtClean="0"/>
              <a:t>subject to    </a:t>
            </a:r>
            <a:r>
              <a:rPr lang="en-US" sz="1800" dirty="0" smtClean="0">
                <a:solidFill>
                  <a:srgbClr val="3366FF"/>
                </a:solidFill>
              </a:rPr>
              <a:t>system dynamics</a:t>
            </a:r>
            <a:endParaRPr lang="en-US" sz="1800" dirty="0">
              <a:solidFill>
                <a:srgbClr val="3366FF"/>
              </a:solidFill>
            </a:endParaRPr>
          </a:p>
        </p:txBody>
      </p:sp>
      <p:sp>
        <p:nvSpPr>
          <p:cNvPr id="53" name="TextBox 52"/>
          <p:cNvSpPr txBox="1"/>
          <p:nvPr/>
        </p:nvSpPr>
        <p:spPr>
          <a:xfrm>
            <a:off x="3908514" y="959496"/>
            <a:ext cx="253596" cy="338554"/>
          </a:xfrm>
          <a:prstGeom prst="rect">
            <a:avLst/>
          </a:prstGeom>
          <a:noFill/>
        </p:spPr>
        <p:txBody>
          <a:bodyPr wrap="none" rtlCol="0">
            <a:spAutoFit/>
          </a:bodyPr>
          <a:lstStyle/>
          <a:p>
            <a:r>
              <a:rPr lang="en-US" sz="1600" dirty="0" smtClean="0"/>
              <a:t>t</a:t>
            </a:r>
            <a:endParaRPr lang="en-US" sz="1600" dirty="0"/>
          </a:p>
        </p:txBody>
      </p:sp>
      <p:cxnSp>
        <p:nvCxnSpPr>
          <p:cNvPr id="54" name="Straight Connector 53"/>
          <p:cNvCxnSpPr/>
          <p:nvPr/>
        </p:nvCxnSpPr>
        <p:spPr>
          <a:xfrm>
            <a:off x="4051603" y="2153575"/>
            <a:ext cx="149666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21567" y="3459325"/>
            <a:ext cx="2922433" cy="646331"/>
          </a:xfrm>
          <a:prstGeom prst="rect">
            <a:avLst/>
          </a:prstGeom>
          <a:noFill/>
        </p:spPr>
        <p:txBody>
          <a:bodyPr wrap="square" rtlCol="0">
            <a:spAutoFit/>
          </a:bodyPr>
          <a:lstStyle/>
          <a:p>
            <a:r>
              <a:rPr lang="en-US" b="1" dirty="0" smtClean="0"/>
              <a:t>Problem: </a:t>
            </a:r>
            <a:r>
              <a:rPr lang="en-US" dirty="0" smtClean="0"/>
              <a:t>Needs accurate throughput model</a:t>
            </a:r>
          </a:p>
        </p:txBody>
      </p:sp>
      <p:sp>
        <p:nvSpPr>
          <p:cNvPr id="56" name="TextBox 55"/>
          <p:cNvSpPr txBox="1"/>
          <p:nvPr/>
        </p:nvSpPr>
        <p:spPr>
          <a:xfrm>
            <a:off x="5548272" y="2176780"/>
            <a:ext cx="2446188" cy="584775"/>
          </a:xfrm>
          <a:prstGeom prst="rect">
            <a:avLst/>
          </a:prstGeom>
          <a:noFill/>
        </p:spPr>
        <p:txBody>
          <a:bodyPr wrap="square" rtlCol="0">
            <a:spAutoFit/>
          </a:bodyPr>
          <a:lstStyle/>
          <a:p>
            <a:pPr algn="ctr"/>
            <a:r>
              <a:rPr lang="en-US" sz="1600" b="1" dirty="0" smtClean="0">
                <a:solidFill>
                  <a:srgbClr val="ED411D"/>
                </a:solidFill>
              </a:rPr>
              <a:t>Conservative Throughput </a:t>
            </a:r>
          </a:p>
          <a:p>
            <a:pPr algn="ctr"/>
            <a:r>
              <a:rPr lang="en-US" sz="1600" b="1" dirty="0" smtClean="0">
                <a:solidFill>
                  <a:srgbClr val="ED411D"/>
                </a:solidFill>
              </a:rPr>
              <a:t>Prediction</a:t>
            </a:r>
            <a:endParaRPr lang="en-US" sz="1600" b="1" dirty="0">
              <a:solidFill>
                <a:srgbClr val="ED411D"/>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6</a:t>
            </a:fld>
            <a:endParaRPr lang="en-US"/>
          </a:p>
        </p:txBody>
      </p:sp>
      <p:sp>
        <p:nvSpPr>
          <p:cNvPr id="28" name="TextBox 27"/>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29" name="Rectangle 28"/>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
        <p:nvSpPr>
          <p:cNvPr id="2" name="Rectangle 1"/>
          <p:cNvSpPr/>
          <p:nvPr/>
        </p:nvSpPr>
        <p:spPr>
          <a:xfrm>
            <a:off x="0" y="0"/>
            <a:ext cx="9144000" cy="51435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C41E1F"/>
                </a:solidFill>
              </a:rPr>
              <a:t>Solution: learn from video streaming sessions </a:t>
            </a:r>
          </a:p>
          <a:p>
            <a:pPr algn="ctr"/>
            <a:r>
              <a:rPr lang="en-US" sz="3600" dirty="0" smtClean="0">
                <a:solidFill>
                  <a:srgbClr val="C41E1F"/>
                </a:solidFill>
              </a:rPr>
              <a:t>in actual network conditions</a:t>
            </a:r>
            <a:endParaRPr lang="en-US" sz="3600" dirty="0">
              <a:solidFill>
                <a:srgbClr val="C41E1F"/>
              </a:solidFill>
            </a:endParaRPr>
          </a:p>
        </p:txBody>
      </p:sp>
    </p:spTree>
    <p:custDataLst>
      <p:tags r:id="rId1"/>
    </p:custDataLst>
    <p:extLst>
      <p:ext uri="{BB962C8B-B14F-4D97-AF65-F5344CB8AC3E}">
        <p14:creationId xmlns:p14="http://schemas.microsoft.com/office/powerpoint/2010/main" val="678765695"/>
      </p:ext>
    </p:extLst>
  </p:cSld>
  <p:clrMapOvr>
    <a:masterClrMapping/>
  </p:clrMapOvr>
  <mc:AlternateContent xmlns:mc="http://schemas.openxmlformats.org/markup-compatibility/2006" xmlns:p14="http://schemas.microsoft.com/office/powerpoint/2010/main">
    <mc:Choice Requires="p14">
      <p:transition spd="slow" p14:dur="2000" advTm="61695"/>
    </mc:Choice>
    <mc:Fallback xmlns="">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646" y="314083"/>
            <a:ext cx="4629150" cy="642938"/>
          </a:xfrm>
        </p:spPr>
        <p:txBody>
          <a:bodyPr/>
          <a:lstStyle/>
          <a:p>
            <a:pPr algn="ctr"/>
            <a:r>
              <a:rPr lang="en-US" sz="2700" b="1" dirty="0"/>
              <a:t>Reinforcement Learning</a:t>
            </a:r>
          </a:p>
        </p:txBody>
      </p:sp>
      <p:sp>
        <p:nvSpPr>
          <p:cNvPr id="38" name="TextBox 37"/>
          <p:cNvSpPr txBox="1"/>
          <p:nvPr/>
        </p:nvSpPr>
        <p:spPr>
          <a:xfrm>
            <a:off x="1941397" y="4353193"/>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25" name="Straight Arrow Connector 24"/>
          <p:cNvCxnSpPr/>
          <p:nvPr/>
        </p:nvCxnSpPr>
        <p:spPr>
          <a:xfrm flipV="1">
            <a:off x="3235793" y="2728672"/>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2721219" y="3259965"/>
            <a:ext cx="3378709" cy="697232"/>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206646" y="2064826"/>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Agent</a:t>
            </a:r>
            <a:endParaRPr lang="en-US" sz="2000" dirty="0">
              <a:solidFill>
                <a:schemeClr val="tx1"/>
              </a:solidFill>
            </a:endParaRPr>
          </a:p>
        </p:txBody>
      </p:sp>
      <p:sp>
        <p:nvSpPr>
          <p:cNvPr id="35" name="Rectangle 34"/>
          <p:cNvSpPr/>
          <p:nvPr/>
        </p:nvSpPr>
        <p:spPr>
          <a:xfrm>
            <a:off x="5223572" y="2060122"/>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Environment</a:t>
            </a:r>
            <a:endParaRPr lang="en-US" sz="2000" dirty="0">
              <a:solidFill>
                <a:schemeClr val="tx1"/>
              </a:solidFill>
            </a:endParaRPr>
          </a:p>
        </p:txBody>
      </p:sp>
      <p:grpSp>
        <p:nvGrpSpPr>
          <p:cNvPr id="6" name="Group 5"/>
          <p:cNvGrpSpPr/>
          <p:nvPr/>
        </p:nvGrpSpPr>
        <p:grpSpPr>
          <a:xfrm>
            <a:off x="2719059" y="1470986"/>
            <a:ext cx="3380868" cy="595022"/>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3385864" y="3512354"/>
            <a:ext cx="1808251" cy="400111"/>
            <a:chOff x="3385864" y="3533294"/>
            <a:chExt cx="1808251" cy="400111"/>
          </a:xfrm>
        </p:grpSpPr>
        <p:sp>
          <p:nvSpPr>
            <p:cNvPr id="32"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charset="0"/>
                <a:ea typeface="Cambria Math" charset="0"/>
                <a:cs typeface="Cambria Math" charset="0"/>
              </a:endParaRPr>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181" y="3640897"/>
              <a:ext cx="246934" cy="257954"/>
            </a:xfrm>
            <a:prstGeom prst="rect">
              <a:avLst/>
            </a:prstGeom>
          </p:spPr>
        </p:pic>
      </p:grpSp>
      <p:grpSp>
        <p:nvGrpSpPr>
          <p:cNvPr id="8" name="Group 7"/>
          <p:cNvGrpSpPr/>
          <p:nvPr/>
        </p:nvGrpSpPr>
        <p:grpSpPr>
          <a:xfrm>
            <a:off x="3385864" y="2271788"/>
            <a:ext cx="1577691" cy="400111"/>
            <a:chOff x="3385864" y="2292728"/>
            <a:chExt cx="1577691" cy="400111"/>
          </a:xfrm>
        </p:grpSpPr>
        <p:sp>
          <p:nvSpPr>
            <p:cNvPr id="27"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charset="0"/>
                <a:ea typeface="Cambria Math" charset="0"/>
                <a:cs typeface="Cambria Math" charset="0"/>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626" y="2401716"/>
              <a:ext cx="282929" cy="260371"/>
            </a:xfrm>
            <a:prstGeom prst="rect">
              <a:avLst/>
            </a:prstGeom>
          </p:spPr>
        </p:pic>
      </p:grpSp>
      <p:grpSp>
        <p:nvGrpSpPr>
          <p:cNvPr id="7" name="Group 6"/>
          <p:cNvGrpSpPr/>
          <p:nvPr/>
        </p:nvGrpSpPr>
        <p:grpSpPr>
          <a:xfrm>
            <a:off x="3786795" y="1061258"/>
            <a:ext cx="1160386" cy="400111"/>
            <a:chOff x="3803169" y="1014144"/>
            <a:chExt cx="1160386" cy="400111"/>
          </a:xfrm>
        </p:grpSpPr>
        <p:sp>
          <p:nvSpPr>
            <p:cNvPr id="33"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charset="0"/>
                <a:ea typeface="Cambria Math" charset="0"/>
                <a:cs typeface="Cambria Math" charset="0"/>
              </a:endParaRPr>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7618" y="4350648"/>
            <a:ext cx="639120" cy="565101"/>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7</a:t>
            </a:fld>
            <a:endParaRPr lang="en-US"/>
          </a:p>
        </p:txBody>
      </p:sp>
    </p:spTree>
    <p:custDataLst>
      <p:tags r:id="rId1"/>
    </p:custDataLst>
    <p:extLst>
      <p:ext uri="{BB962C8B-B14F-4D97-AF65-F5344CB8AC3E}">
        <p14:creationId xmlns:p14="http://schemas.microsoft.com/office/powerpoint/2010/main" val="1096219443"/>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4555" y="659760"/>
            <a:ext cx="6287730" cy="4244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9654" y="775871"/>
            <a:ext cx="2568038" cy="3950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67005" y="3222248"/>
            <a:ext cx="936514" cy="430887"/>
          </a:xfrm>
          <a:prstGeom prst="rect">
            <a:avLst/>
          </a:prstGeom>
          <a:noFill/>
        </p:spPr>
        <p:txBody>
          <a:bodyPr wrap="square" rtlCol="0">
            <a:spAutoFit/>
          </a:bodyPr>
          <a:lstStyle/>
          <a:p>
            <a:r>
              <a:rPr lang="en-US" sz="2200" dirty="0" smtClean="0"/>
              <a:t>Action </a:t>
            </a:r>
            <a:endParaRPr lang="en-US" sz="2200" dirty="0"/>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301" y="3341436"/>
            <a:ext cx="295366" cy="233743"/>
          </a:xfrm>
          <a:prstGeom prst="rect">
            <a:avLst/>
          </a:prstGeom>
        </p:spPr>
      </p:pic>
      <p:cxnSp>
        <p:nvCxnSpPr>
          <p:cNvPr id="27" name="Straight Arrow Connector 26"/>
          <p:cNvCxnSpPr/>
          <p:nvPr/>
        </p:nvCxnSpPr>
        <p:spPr>
          <a:xfrm flipV="1">
            <a:off x="7921012" y="1499316"/>
            <a:ext cx="0" cy="6131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270666" y="3465747"/>
            <a:ext cx="389698" cy="285"/>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667" y="896890"/>
            <a:ext cx="252850" cy="227137"/>
          </a:xfrm>
          <a:prstGeom prst="rect">
            <a:avLst/>
          </a:prstGeom>
        </p:spPr>
      </p:pic>
      <p:sp>
        <p:nvSpPr>
          <p:cNvPr id="30" name="Title 1"/>
          <p:cNvSpPr txBox="1">
            <a:spLocks/>
          </p:cNvSpPr>
          <p:nvPr/>
        </p:nvSpPr>
        <p:spPr>
          <a:xfrm>
            <a:off x="925729" y="61872"/>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a:t>
            </a:r>
            <a:r>
              <a:rPr lang="en-US" sz="2700" b="1" dirty="0"/>
              <a:t>D</a:t>
            </a:r>
            <a:r>
              <a:rPr lang="en-US" sz="2700" b="1" dirty="0" smtClean="0"/>
              <a:t>esign</a:t>
            </a:r>
            <a:endParaRPr lang="en-US" sz="2700" b="1" dirty="0"/>
          </a:p>
        </p:txBody>
      </p:sp>
      <p:sp>
        <p:nvSpPr>
          <p:cNvPr id="31" name="TextBox 30"/>
          <p:cNvSpPr txBox="1"/>
          <p:nvPr/>
        </p:nvSpPr>
        <p:spPr>
          <a:xfrm>
            <a:off x="166450" y="775871"/>
            <a:ext cx="786809" cy="430887"/>
          </a:xfrm>
          <a:prstGeom prst="rect">
            <a:avLst/>
          </a:prstGeom>
          <a:noFill/>
        </p:spPr>
        <p:txBody>
          <a:bodyPr wrap="square" rtlCol="0">
            <a:spAutoFit/>
          </a:bodyPr>
          <a:lstStyle/>
          <a:p>
            <a:r>
              <a:rPr lang="en-US" sz="2200" dirty="0" smtClean="0"/>
              <a:t>State</a:t>
            </a:r>
            <a:endParaRPr lang="en-US" sz="2200" dirty="0"/>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 y="659760"/>
            <a:ext cx="6287729" cy="4244425"/>
          </a:xfrm>
          <a:prstGeom prst="rect">
            <a:avLst/>
          </a:prstGeom>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86" y="738090"/>
            <a:ext cx="2705100" cy="4025900"/>
          </a:xfrm>
          <a:prstGeom prst="rect">
            <a:avLst/>
          </a:prstGeom>
        </p:spPr>
      </p:pic>
      <p:grpSp>
        <p:nvGrpSpPr>
          <p:cNvPr id="38" name="Group 37"/>
          <p:cNvGrpSpPr/>
          <p:nvPr/>
        </p:nvGrpSpPr>
        <p:grpSpPr>
          <a:xfrm>
            <a:off x="6674139" y="2128488"/>
            <a:ext cx="2403002" cy="1845939"/>
            <a:chOff x="6136341" y="1953553"/>
            <a:chExt cx="2672786" cy="2053186"/>
          </a:xfrm>
        </p:grpSpPr>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180066" y="3920979"/>
            <a:ext cx="6774301" cy="109146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6671263" y="2121346"/>
            <a:ext cx="2405878" cy="1932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Environment</a:t>
            </a:r>
            <a:endParaRPr lang="en-US" sz="2200" dirty="0">
              <a:solidFill>
                <a:schemeClr val="tx1"/>
              </a:solidFill>
            </a:endParaRPr>
          </a:p>
        </p:txBody>
      </p:sp>
      <p:cxnSp>
        <p:nvCxnSpPr>
          <p:cNvPr id="85" name="Straight Arrow Connector 84"/>
          <p:cNvCxnSpPr/>
          <p:nvPr/>
        </p:nvCxnSpPr>
        <p:spPr>
          <a:xfrm>
            <a:off x="5805061" y="3465747"/>
            <a:ext cx="846154" cy="17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835474" y="347247"/>
            <a:ext cx="3833917" cy="1146310"/>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a:off x="4823961" y="1020272"/>
                      <a:ext cx="3814576" cy="323402"/>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800" b="0" i="1" smtClean="0">
                                <a:latin typeface="Cambria Math" charset="0"/>
                              </a:rPr>
                              <m:t>+ </m:t>
                            </m:r>
                            <m:r>
                              <a:rPr lang="en-US" sz="1800" b="0" i="1" smtClean="0">
                                <a:latin typeface="Cambria Math" charset="0"/>
                              </a:rPr>
                              <m:t>𝑞</m:t>
                            </m:r>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𝑏</m:t>
                                    </m:r>
                                  </m:e>
                                  <m:sub>
                                    <m:r>
                                      <a:rPr lang="en-US" sz="1800" b="0" i="1" smtClean="0">
                                        <a:latin typeface="Cambria Math" charset="0"/>
                                      </a:rPr>
                                      <m:t>𝑡</m:t>
                                    </m:r>
                                  </m:sub>
                                </m:sSub>
                              </m:e>
                            </m:d>
                            <m:r>
                              <a:rPr lang="en-US" sz="1800" b="0" i="1" smtClean="0">
                                <a:latin typeface="Cambria Math" charset="0"/>
                              </a:rPr>
                              <m:t>−</m:t>
                            </m:r>
                            <m:r>
                              <a:rPr lang="en-US" sz="1800" b="0" i="1" smtClean="0">
                                <a:latin typeface="Cambria Math" charset="0"/>
                                <a:ea typeface="Cambria Math" charset="0"/>
                                <a:cs typeface="Cambria Math" charset="0"/>
                              </a:rPr>
                              <m:t>𝜇</m:t>
                            </m:r>
                            <m:sSub>
                              <m:sSubPr>
                                <m:ctrlPr>
                                  <a:rPr lang="en-US" sz="1800" b="0" i="1" smtClean="0">
                                    <a:latin typeface="Cambria Math" charset="0"/>
                                    <a:ea typeface="Cambria Math" charset="0"/>
                                    <a:cs typeface="Cambria Math" charset="0"/>
                                  </a:rPr>
                                </m:ctrlPr>
                              </m:sSubPr>
                              <m:e>
                                <m:r>
                                  <a:rPr lang="en-US" sz="1800" b="0" i="1" smtClean="0">
                                    <a:latin typeface="Cambria Math" charset="0"/>
                                    <a:ea typeface="Cambria Math" charset="0"/>
                                    <a:cs typeface="Cambria Math" charset="0"/>
                                  </a:rPr>
                                  <m:t>𝑇</m:t>
                                </m:r>
                              </m:e>
                              <m:sub>
                                <m:r>
                                  <a:rPr lang="en-US" sz="1800" b="0" i="1" smtClean="0">
                                    <a:latin typeface="Cambria Math" charset="0"/>
                                    <a:ea typeface="Cambria Math" charset="0"/>
                                    <a:cs typeface="Cambria Math" charset="0"/>
                                  </a:rPr>
                                  <m:t>𝑡</m:t>
                                </m:r>
                              </m:sub>
                            </m:sSub>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𝜆</m:t>
                            </m:r>
                            <m:d>
                              <m:dPr>
                                <m:begChr m:val="|"/>
                                <m:endChr m:val="|"/>
                                <m:ctrlPr>
                                  <a:rPr lang="hr-HR" sz="1800" b="0" i="1" smtClean="0">
                                    <a:latin typeface="Cambria Math" charset="0"/>
                                    <a:ea typeface="Cambria Math" charset="0"/>
                                    <a:cs typeface="Cambria Math" charset="0"/>
                                  </a:rPr>
                                </m:ctrlPr>
                              </m:dPr>
                              <m:e>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sub>
                                    </m:sSub>
                                  </m:e>
                                </m:d>
                                <m:r>
                                  <a:rPr lang="en-US" sz="1800" b="0" i="1" smtClean="0">
                                    <a:latin typeface="Cambria Math" charset="0"/>
                                  </a:rPr>
                                  <m:t>−</m:t>
                                </m:r>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r>
                                          <a:rPr lang="en-US" sz="1800" b="0" i="1" smtClean="0">
                                            <a:latin typeface="Cambria Math" charset="0"/>
                                          </a:rPr>
                                          <m:t>−1</m:t>
                                        </m:r>
                                      </m:sub>
                                    </m:sSub>
                                  </m:e>
                                </m:d>
                              </m:e>
                            </m:d>
                          </m:oMath>
                        </m:oMathPara>
                      </a14:m>
                      <a:endParaRPr lang="en-US" sz="1800" i="1" dirty="0"/>
                    </a:p>
                  </p:txBody>
                </p:sp>
              </mc:Choice>
              <mc:Fallback xmlns="">
                <p:sp>
                  <p:nvSpPr>
                    <p:cNvPr id="66" name="TextBox 65"/>
                    <p:cNvSpPr txBox="1">
                      <a:spLocks noRot="1" noChangeAspect="1" noMove="1" noResize="1" noEditPoints="1" noAdjustHandles="1" noChangeArrowheads="1" noChangeShapeType="1" noTextEdit="1"/>
                    </p:cNvSpPr>
                    <p:nvPr/>
                  </p:nvSpPr>
                  <p:spPr>
                    <a:xfrm>
                      <a:off x="4823961" y="1020272"/>
                      <a:ext cx="3814576" cy="323402"/>
                    </a:xfrm>
                    <a:prstGeom prst="rect">
                      <a:avLst/>
                    </a:prstGeom>
                    <a:blipFill rotWithShape="0">
                      <a:blip r:embed="rId10"/>
                      <a:stretch>
                        <a:fillRect t="-98333" b="-123333"/>
                      </a:stretch>
                    </a:blipFill>
                    <a:ln w="19050" cmpd="sng">
                      <a:noFill/>
                    </a:ln>
                  </p:spPr>
                  <p:txBody>
                    <a:bodyPr/>
                    <a:lstStyle/>
                    <a:p>
                      <a:r>
                        <a:rPr lang="en-US">
                          <a:noFill/>
                        </a:rPr>
                        <a:t> </a:t>
                      </a:r>
                    </a:p>
                  </p:txBody>
                </p:sp>
              </mc:Fallback>
            </mc:AlternateContent>
          </p:grpSp>
          <p:sp>
            <p:nvSpPr>
              <p:cNvPr id="64" name="TextBox 63"/>
              <p:cNvSpPr txBox="1"/>
              <p:nvPr/>
            </p:nvSpPr>
            <p:spPr>
              <a:xfrm>
                <a:off x="4964742" y="677967"/>
                <a:ext cx="1276125" cy="377302"/>
              </a:xfrm>
              <a:prstGeom prst="rect">
                <a:avLst/>
              </a:prstGeom>
              <a:noFill/>
            </p:spPr>
            <p:txBody>
              <a:bodyPr wrap="none" rtlCol="0">
                <a:spAutoFit/>
              </a:bodyPr>
              <a:lstStyle/>
              <a:p>
                <a:r>
                  <a:rPr lang="en-US" sz="2200" b="1" dirty="0" smtClean="0"/>
                  <a:t>Reward</a:t>
                </a:r>
                <a:r>
                  <a:rPr lang="en-US" sz="1600" b="1" dirty="0" smtClean="0"/>
                  <a:t> </a:t>
                </a:r>
                <a:r>
                  <a:rPr lang="en-US" sz="2200" dirty="0" err="1" smtClean="0"/>
                  <a:t>r</a:t>
                </a:r>
                <a:r>
                  <a:rPr lang="en-US" sz="2200" baseline="-25000" dirty="0" err="1" smtClean="0"/>
                  <a:t>t</a:t>
                </a:r>
                <a:endParaRPr lang="en-US" sz="2200" dirty="0"/>
              </a:p>
            </p:txBody>
          </p:sp>
        </p:grpSp>
        <p:sp>
          <p:nvSpPr>
            <p:cNvPr id="62" name="TextBox 61"/>
            <p:cNvSpPr txBox="1"/>
            <p:nvPr/>
          </p:nvSpPr>
          <p:spPr>
            <a:xfrm>
              <a:off x="4880870" y="1571000"/>
              <a:ext cx="3566680" cy="296451"/>
            </a:xfrm>
            <a:prstGeom prst="rect">
              <a:avLst/>
            </a:prstGeom>
            <a:noFill/>
          </p:spPr>
          <p:txBody>
            <a:bodyPr wrap="none" rtlCol="0">
              <a:spAutoFit/>
            </a:bodyPr>
            <a:lstStyle/>
            <a:p>
              <a:r>
                <a:rPr lang="en-US" sz="1600" b="1" dirty="0" smtClean="0">
                  <a:solidFill>
                    <a:srgbClr val="3365FF"/>
                  </a:solidFill>
                </a:rPr>
                <a:t>+ (bitrate) - (</a:t>
              </a:r>
              <a:r>
                <a:rPr lang="en-US" sz="1600" b="1" dirty="0" err="1" smtClean="0">
                  <a:solidFill>
                    <a:srgbClr val="3365FF"/>
                  </a:solidFill>
                </a:rPr>
                <a:t>rebuffering</a:t>
              </a:r>
              <a:r>
                <a:rPr lang="en-US" sz="1600" b="1" dirty="0" smtClean="0">
                  <a:solidFill>
                    <a:srgbClr val="3365FF"/>
                  </a:solidFill>
                </a:rPr>
                <a:t>) - (smoothness)</a:t>
              </a:r>
              <a:endParaRPr lang="en-US" sz="1600" b="1" dirty="0">
                <a:solidFill>
                  <a:srgbClr val="3365FF"/>
                </a:solidFill>
              </a:endParaRPr>
            </a:p>
          </p:txBody>
        </p:sp>
      </p:grpSp>
      <p:sp>
        <p:nvSpPr>
          <p:cNvPr id="87" name="Oval 86"/>
          <p:cNvSpPr/>
          <p:nvPr/>
        </p:nvSpPr>
        <p:spPr>
          <a:xfrm>
            <a:off x="5727305" y="3430462"/>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7" name="Picture 136" descr="Screen Shot 2016-07-15 at 8.47.09 PM.png"/>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611763" y="2014408"/>
            <a:ext cx="642607" cy="2544263"/>
          </a:xfrm>
          <a:prstGeom prst="rect">
            <a:avLst/>
          </a:prstGeom>
        </p:spPr>
      </p:pic>
      <p:sp>
        <p:nvSpPr>
          <p:cNvPr id="80" name="Rectangle 79"/>
          <p:cNvSpPr/>
          <p:nvPr/>
        </p:nvSpPr>
        <p:spPr>
          <a:xfrm>
            <a:off x="6681863" y="3222248"/>
            <a:ext cx="821522" cy="486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720P</a:t>
            </a:r>
            <a:endParaRPr lang="en-US" sz="1800" dirty="0"/>
          </a:p>
        </p:txBody>
      </p:sp>
      <p:sp>
        <p:nvSpPr>
          <p:cNvPr id="81" name="TextBox 80"/>
          <p:cNvSpPr txBox="1"/>
          <p:nvPr/>
        </p:nvSpPr>
        <p:spPr>
          <a:xfrm>
            <a:off x="5101573" y="2159469"/>
            <a:ext cx="654346" cy="369332"/>
          </a:xfrm>
          <a:prstGeom prst="rect">
            <a:avLst/>
          </a:prstGeom>
          <a:noFill/>
        </p:spPr>
        <p:txBody>
          <a:bodyPr wrap="none" rtlCol="0">
            <a:spAutoFit/>
          </a:bodyPr>
          <a:lstStyle/>
          <a:p>
            <a:r>
              <a:rPr lang="en-US" smtClean="0"/>
              <a:t>240P</a:t>
            </a:r>
            <a:endParaRPr lang="en-US"/>
          </a:p>
        </p:txBody>
      </p:sp>
      <p:sp>
        <p:nvSpPr>
          <p:cNvPr id="82" name="TextBox 81"/>
          <p:cNvSpPr txBox="1"/>
          <p:nvPr/>
        </p:nvSpPr>
        <p:spPr>
          <a:xfrm>
            <a:off x="5110848" y="2740388"/>
            <a:ext cx="793364" cy="369332"/>
          </a:xfrm>
          <a:prstGeom prst="rect">
            <a:avLst/>
          </a:prstGeom>
          <a:noFill/>
        </p:spPr>
        <p:txBody>
          <a:bodyPr wrap="square" rtlCol="0">
            <a:spAutoFit/>
          </a:bodyPr>
          <a:lstStyle/>
          <a:p>
            <a:r>
              <a:rPr lang="en-US" smtClean="0"/>
              <a:t>360P</a:t>
            </a:r>
            <a:endParaRPr lang="en-US"/>
          </a:p>
        </p:txBody>
      </p:sp>
      <p:sp>
        <p:nvSpPr>
          <p:cNvPr id="83" name="TextBox 82"/>
          <p:cNvSpPr txBox="1"/>
          <p:nvPr/>
        </p:nvSpPr>
        <p:spPr>
          <a:xfrm>
            <a:off x="5107160" y="3273717"/>
            <a:ext cx="654346" cy="369332"/>
          </a:xfrm>
          <a:prstGeom prst="rect">
            <a:avLst/>
          </a:prstGeom>
          <a:noFill/>
        </p:spPr>
        <p:txBody>
          <a:bodyPr wrap="none" rtlCol="0">
            <a:spAutoFit/>
          </a:bodyPr>
          <a:lstStyle/>
          <a:p>
            <a:r>
              <a:rPr lang="en-US" smtClean="0"/>
              <a:t>720P</a:t>
            </a:r>
            <a:endParaRPr lang="en-US"/>
          </a:p>
        </p:txBody>
      </p:sp>
      <p:sp>
        <p:nvSpPr>
          <p:cNvPr id="84" name="TextBox 83"/>
          <p:cNvSpPr txBox="1"/>
          <p:nvPr/>
        </p:nvSpPr>
        <p:spPr>
          <a:xfrm>
            <a:off x="5067005" y="3854669"/>
            <a:ext cx="793364" cy="369332"/>
          </a:xfrm>
          <a:prstGeom prst="rect">
            <a:avLst/>
          </a:prstGeom>
          <a:noFill/>
        </p:spPr>
        <p:txBody>
          <a:bodyPr wrap="square" rtlCol="0">
            <a:spAutoFit/>
          </a:bodyPr>
          <a:lstStyle/>
          <a:p>
            <a:r>
              <a:rPr lang="en-US" smtClean="0"/>
              <a:t>1080P</a:t>
            </a:r>
            <a:endParaRPr lang="en-US"/>
          </a:p>
        </p:txBody>
      </p:sp>
      <p:sp>
        <p:nvSpPr>
          <p:cNvPr id="89" name="Trapezoid 88"/>
          <p:cNvSpPr/>
          <p:nvPr/>
        </p:nvSpPr>
        <p:spPr>
          <a:xfrm rot="5400000">
            <a:off x="2470517" y="2187093"/>
            <a:ext cx="3132464" cy="198087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32"/>
          <p:cNvGrpSpPr/>
          <p:nvPr/>
        </p:nvGrpSpPr>
        <p:grpSpPr>
          <a:xfrm rot="5400000">
            <a:off x="3465029" y="2864276"/>
            <a:ext cx="1231248" cy="735633"/>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cxnSp>
        <p:nvCxnSpPr>
          <p:cNvPr id="101" name="Straight Arrow Connector 100"/>
          <p:cNvCxnSpPr>
            <a:endCxn id="89" idx="2"/>
          </p:cNvCxnSpPr>
          <p:nvPr/>
        </p:nvCxnSpPr>
        <p:spPr>
          <a:xfrm>
            <a:off x="2737692" y="3177531"/>
            <a:ext cx="30862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5679265" y="2471898"/>
            <a:ext cx="1620518" cy="430887"/>
          </a:xfrm>
          <a:prstGeom prst="rect">
            <a:avLst/>
          </a:prstGeom>
          <a:noFill/>
        </p:spPr>
        <p:txBody>
          <a:bodyPr wrap="square" rtlCol="0">
            <a:spAutoFit/>
          </a:bodyPr>
          <a:lstStyle/>
          <a:p>
            <a:r>
              <a:rPr lang="en-US" sz="2200" b="1" dirty="0" smtClean="0"/>
              <a:t>Action</a:t>
            </a:r>
            <a:r>
              <a:rPr lang="en-US" sz="2200" dirty="0" smtClean="0"/>
              <a:t> a</a:t>
            </a:r>
            <a:r>
              <a:rPr lang="en-US" sz="2200" baseline="-25000" dirty="0" smtClean="0"/>
              <a:t>t</a:t>
            </a:r>
            <a:endParaRPr lang="en-US" sz="2200" dirty="0"/>
          </a:p>
        </p:txBody>
      </p:sp>
      <p:sp>
        <p:nvSpPr>
          <p:cNvPr id="19" name="Rectangle 18"/>
          <p:cNvSpPr/>
          <p:nvPr/>
        </p:nvSpPr>
        <p:spPr>
          <a:xfrm>
            <a:off x="4906246" y="349737"/>
            <a:ext cx="3695504" cy="11462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Reward   </a:t>
            </a:r>
            <a:endParaRPr lang="en-US" sz="2200" dirty="0">
              <a:solidFill>
                <a:schemeClr val="tx1"/>
              </a:solidFill>
            </a:endParaRPr>
          </a:p>
        </p:txBody>
      </p:sp>
      <p:grpSp>
        <p:nvGrpSpPr>
          <p:cNvPr id="123" name="Group 122"/>
          <p:cNvGrpSpPr/>
          <p:nvPr/>
        </p:nvGrpSpPr>
        <p:grpSpPr>
          <a:xfrm>
            <a:off x="2546970" y="1532082"/>
            <a:ext cx="4104245" cy="3019363"/>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6226974" y="342679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02309" y="825439"/>
            <a:ext cx="266933" cy="235719"/>
          </a:xfrm>
          <a:prstGeom prst="rect">
            <a:avLst/>
          </a:prstGeom>
        </p:spPr>
      </p:pic>
      <p:sp>
        <p:nvSpPr>
          <p:cNvPr id="138" name="Rectangle 137"/>
          <p:cNvSpPr/>
          <p:nvPr/>
        </p:nvSpPr>
        <p:spPr>
          <a:xfrm>
            <a:off x="241414" y="1124027"/>
            <a:ext cx="2417966" cy="140477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49562" y="2510812"/>
            <a:ext cx="2417966" cy="695512"/>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8308" y="322224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34937" y="3725171"/>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19541" y="421187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39956" y="714790"/>
            <a:ext cx="1441864" cy="461665"/>
          </a:xfrm>
          <a:prstGeom prst="rect">
            <a:avLst/>
          </a:prstGeom>
          <a:noFill/>
        </p:spPr>
        <p:txBody>
          <a:bodyPr wrap="square" rtlCol="0">
            <a:spAutoFit/>
          </a:bodyPr>
          <a:lstStyle/>
          <a:p>
            <a:r>
              <a:rPr lang="en-US" sz="2400" dirty="0" smtClean="0"/>
              <a:t>Agent</a:t>
            </a:r>
            <a:endParaRPr lang="en-US" sz="2400" dirty="0"/>
          </a:p>
        </p:txBody>
      </p:sp>
    </p:spTree>
    <p:custDataLst>
      <p:tags r:id="rId1"/>
    </p:custDataLst>
    <p:extLst>
      <p:ext uri="{BB962C8B-B14F-4D97-AF65-F5344CB8AC3E}">
        <p14:creationId xmlns:p14="http://schemas.microsoft.com/office/powerpoint/2010/main" val="1341129604"/>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10.xml><?xml version="1.0" encoding="utf-8"?>
<p:tagLst xmlns:a="http://schemas.openxmlformats.org/drawingml/2006/main" xmlns:r="http://schemas.openxmlformats.org/officeDocument/2006/relationships" xmlns:p="http://schemas.openxmlformats.org/presentationml/2006/main">
  <p:tag name="TIMING" val="|7.9|20.6|17.1"/>
</p:tagLst>
</file>

<file path=ppt/tags/tag11.xml><?xml version="1.0" encoding="utf-8"?>
<p:tagLst xmlns:a="http://schemas.openxmlformats.org/drawingml/2006/main" xmlns:r="http://schemas.openxmlformats.org/officeDocument/2006/relationships" xmlns:p="http://schemas.openxmlformats.org/presentationml/2006/main">
  <p:tag name="TIMING" val="|4.4|7|10.3|10.2"/>
</p:tagLst>
</file>

<file path=ppt/tags/tag12.xml><?xml version="1.0" encoding="utf-8"?>
<p:tagLst xmlns:a="http://schemas.openxmlformats.org/drawingml/2006/main" xmlns:r="http://schemas.openxmlformats.org/officeDocument/2006/relationships" xmlns:p="http://schemas.openxmlformats.org/presentationml/2006/main">
  <p:tag name="TIMING" val="|5|5.2|5.1|15.2|3.8"/>
</p:tagLst>
</file>

<file path=ppt/tags/tag13.xml><?xml version="1.0" encoding="utf-8"?>
<p:tagLst xmlns:a="http://schemas.openxmlformats.org/drawingml/2006/main" xmlns:r="http://schemas.openxmlformats.org/officeDocument/2006/relationships" xmlns:p="http://schemas.openxmlformats.org/presentationml/2006/main">
  <p:tag name="TIMING" val="|4.7|15.8|4|5.5|7.9|7.5|13.6"/>
</p:tagLst>
</file>

<file path=ppt/tags/tag14.xml><?xml version="1.0" encoding="utf-8"?>
<p:tagLst xmlns:a="http://schemas.openxmlformats.org/drawingml/2006/main" xmlns:r="http://schemas.openxmlformats.org/officeDocument/2006/relationships" xmlns:p="http://schemas.openxmlformats.org/presentationml/2006/main">
  <p:tag name="TIMING" val="|4.6|3|19.4"/>
</p:tagLst>
</file>

<file path=ppt/tags/tag15.xml><?xml version="1.0" encoding="utf-8"?>
<p:tagLst xmlns:a="http://schemas.openxmlformats.org/drawingml/2006/main" xmlns:r="http://schemas.openxmlformats.org/officeDocument/2006/relationships" xmlns:p="http://schemas.openxmlformats.org/presentationml/2006/main">
  <p:tag name="TIMING" val="|32.9|9.9|7.6|10.7"/>
</p:tagLst>
</file>

<file path=ppt/tags/tag16.xml><?xml version="1.0" encoding="utf-8"?>
<p:tagLst xmlns:a="http://schemas.openxmlformats.org/drawingml/2006/main" xmlns:r="http://schemas.openxmlformats.org/officeDocument/2006/relationships" xmlns:p="http://schemas.openxmlformats.org/presentationml/2006/main">
  <p:tag name="TIMING" val="|5.8|6.3"/>
</p:tagLst>
</file>

<file path=ppt/tags/tag17.xml><?xml version="1.0" encoding="utf-8"?>
<p:tagLst xmlns:a="http://schemas.openxmlformats.org/drawingml/2006/main" xmlns:r="http://schemas.openxmlformats.org/officeDocument/2006/relationships" xmlns:p="http://schemas.openxmlformats.org/presentationml/2006/main">
  <p:tag name="TIMING" val="|16.1|8.5|42.9|0.4|11.3|6|6.7|16.7|4.9"/>
</p:tagLst>
</file>

<file path=ppt/tags/tag2.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3.xml><?xml version="1.0" encoding="utf-8"?>
<p:tagLst xmlns:a="http://schemas.openxmlformats.org/drawingml/2006/main" xmlns:r="http://schemas.openxmlformats.org/officeDocument/2006/relationships" xmlns:p="http://schemas.openxmlformats.org/presentationml/2006/main">
  <p:tag name="TIMING" val="|8.2|6.5|1.8|2.2|13.8|16.9"/>
</p:tagLst>
</file>

<file path=ppt/tags/tag4.xml><?xml version="1.0" encoding="utf-8"?>
<p:tagLst xmlns:a="http://schemas.openxmlformats.org/drawingml/2006/main" xmlns:r="http://schemas.openxmlformats.org/officeDocument/2006/relationships" xmlns:p="http://schemas.openxmlformats.org/presentationml/2006/main">
  <p:tag name="TIMING" val="|20|7.9|7"/>
</p:tagLst>
</file>

<file path=ppt/tags/tag5.xml><?xml version="1.0" encoding="utf-8"?>
<p:tagLst xmlns:a="http://schemas.openxmlformats.org/drawingml/2006/main" xmlns:r="http://schemas.openxmlformats.org/officeDocument/2006/relationships" xmlns:p="http://schemas.openxmlformats.org/presentationml/2006/main">
  <p:tag name="TIMING" val="|33.5"/>
</p:tagLst>
</file>

<file path=ppt/tags/tag6.xml><?xml version="1.0" encoding="utf-8"?>
<p:tagLst xmlns:a="http://schemas.openxmlformats.org/drawingml/2006/main" xmlns:r="http://schemas.openxmlformats.org/officeDocument/2006/relationships" xmlns:p="http://schemas.openxmlformats.org/presentationml/2006/main">
  <p:tag name="TIMING" val="|8.9|4.3|12.3|13.1|5.4|5.8"/>
</p:tagLst>
</file>

<file path=ppt/tags/tag7.xml><?xml version="1.0" encoding="utf-8"?>
<p:tagLst xmlns:a="http://schemas.openxmlformats.org/drawingml/2006/main" xmlns:r="http://schemas.openxmlformats.org/officeDocument/2006/relationships" xmlns:p="http://schemas.openxmlformats.org/presentationml/2006/main">
  <p:tag name="TIMING" val="|19.3|8.3|1.3|2.8|5.6"/>
</p:tagLst>
</file>

<file path=ppt/tags/tag8.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ags/tag9.xml><?xml version="1.0" encoding="utf-8"?>
<p:tagLst xmlns:a="http://schemas.openxmlformats.org/drawingml/2006/main" xmlns:r="http://schemas.openxmlformats.org/officeDocument/2006/relationships" xmlns:p="http://schemas.openxmlformats.org/presentationml/2006/main">
  <p:tag name="TIMING" val="|16.1|8.9|9.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16490</TotalTime>
  <Words>5387</Words>
  <Application>Microsoft Macintosh PowerPoint</Application>
  <PresentationFormat>On-screen Show (16:9)</PresentationFormat>
  <Paragraphs>497</Paragraphs>
  <Slides>23</Slides>
  <Notes>22</Notes>
  <HiddenSlides>3</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Calibri Light</vt:lpstr>
      <vt:lpstr>Cambria Math</vt:lpstr>
      <vt:lpstr>Mangal</vt:lpstr>
      <vt:lpstr>宋体</vt:lpstr>
      <vt:lpstr>Arial</vt:lpstr>
      <vt:lpstr>Office Theme</vt:lpstr>
      <vt:lpstr>Neural Adaptive Video Streaming with Pensieve</vt:lpstr>
      <vt:lpstr>PowerPoint Presentation</vt:lpstr>
      <vt:lpstr>Dynamic Streaming over HTTP (DASH)</vt:lpstr>
      <vt:lpstr>Why is ABR Challenging?</vt:lpstr>
      <vt:lpstr>Our Contribution: Pensieve</vt:lpstr>
      <vt:lpstr>Previous Fixed ABR Algorithms</vt:lpstr>
      <vt:lpstr>Example: Model Predictive Control</vt:lpstr>
      <vt:lpstr>Reinforcement Learning</vt:lpstr>
      <vt:lpstr>PowerPoint Presentation</vt:lpstr>
      <vt:lpstr>PowerPoint Presentation</vt:lpstr>
      <vt:lpstr>What Pensieve is good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Adaptive Bitrate Streaming with Pensieve</dc:title>
  <dc:creator>Hongzi Mao</dc:creator>
  <cp:lastModifiedBy>Hongzi Mao</cp:lastModifiedBy>
  <cp:revision>2041</cp:revision>
  <cp:lastPrinted>2017-03-22T20:20:39Z</cp:lastPrinted>
  <dcterms:created xsi:type="dcterms:W3CDTF">2017-03-13T13:56:05Z</dcterms:created>
  <dcterms:modified xsi:type="dcterms:W3CDTF">2017-08-23T15:53:40Z</dcterms:modified>
</cp:coreProperties>
</file>